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66" r:id="rId4"/>
    <p:sldId id="258" r:id="rId5"/>
    <p:sldId id="267" r:id="rId6"/>
    <p:sldId id="259" r:id="rId7"/>
    <p:sldId id="268" r:id="rId8"/>
    <p:sldId id="260" r:id="rId9"/>
    <p:sldId id="269" r:id="rId10"/>
    <p:sldId id="261" r:id="rId11"/>
    <p:sldId id="270" r:id="rId12"/>
    <p:sldId id="262" r:id="rId13"/>
    <p:sldId id="271" r:id="rId14"/>
    <p:sldId id="265" r:id="rId15"/>
    <p:sldId id="272" r:id="rId16"/>
    <p:sldId id="26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976"/>
  </p:normalViewPr>
  <p:slideViewPr>
    <p:cSldViewPr snapToGrid="0">
      <p:cViewPr varScale="1">
        <p:scale>
          <a:sx n="116" d="100"/>
          <a:sy n="116" d="100"/>
        </p:scale>
        <p:origin x="4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1B6026-1D1C-4DB6-8191-EE064C8FAE0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DB7BAC8-CA0F-42E4-B72E-F3C52D18812A}">
      <dgm:prSet/>
      <dgm:spPr/>
      <dgm:t>
        <a:bodyPr/>
        <a:lstStyle/>
        <a:p>
          <a:r>
            <a:rPr lang="en-US" dirty="0">
              <a:latin typeface="Times New Roman" panose="02020603050405020304" pitchFamily="18" charset="0"/>
              <a:cs typeface="Times New Roman" panose="02020603050405020304" pitchFamily="18" charset="0"/>
            </a:rPr>
            <a:t>Purpose- The purpose of the literature review is to investigate the relationship between screen time and development and learning in preschool students. The reason why I decided to focus on preschool students is because early childhood education sets the foundation for the upcoming years of learning.</a:t>
          </a:r>
        </a:p>
      </dgm:t>
    </dgm:pt>
    <dgm:pt modelId="{75A8E963-F83D-4283-A375-880FB74ED2EC}" type="parTrans" cxnId="{ED4A0E3B-4B67-4F81-A63D-C87F2B0FA7D7}">
      <dgm:prSet/>
      <dgm:spPr/>
      <dgm:t>
        <a:bodyPr/>
        <a:lstStyle/>
        <a:p>
          <a:endParaRPr lang="en-US"/>
        </a:p>
      </dgm:t>
    </dgm:pt>
    <dgm:pt modelId="{24CE718A-F097-4EBF-BDCD-CF655C2F8CED}" type="sibTrans" cxnId="{ED4A0E3B-4B67-4F81-A63D-C87F2B0FA7D7}">
      <dgm:prSet/>
      <dgm:spPr/>
      <dgm:t>
        <a:bodyPr/>
        <a:lstStyle/>
        <a:p>
          <a:endParaRPr lang="en-US"/>
        </a:p>
      </dgm:t>
    </dgm:pt>
    <dgm:pt modelId="{695420EF-3BE5-4F70-8783-9140E4E8E255}">
      <dgm:prSet/>
      <dgm:spPr/>
      <dgm:t>
        <a:bodyPr/>
        <a:lstStyle/>
        <a:p>
          <a:r>
            <a:rPr lang="en-US" dirty="0">
              <a:latin typeface="Times New Roman" panose="02020603050405020304" pitchFamily="18" charset="0"/>
              <a:cs typeface="Times New Roman" panose="02020603050405020304" pitchFamily="18" charset="0"/>
            </a:rPr>
            <a:t>Problem- The investigation focused on the effects of screen time on development and learning</a:t>
          </a:r>
          <a:r>
            <a:rPr lang="en-US" dirty="0"/>
            <a:t>. </a:t>
          </a:r>
        </a:p>
      </dgm:t>
    </dgm:pt>
    <dgm:pt modelId="{7BC59F89-C500-49D0-B025-98FA28569374}" type="parTrans" cxnId="{25AAC700-78CC-4061-BFB3-900539C408DC}">
      <dgm:prSet/>
      <dgm:spPr/>
      <dgm:t>
        <a:bodyPr/>
        <a:lstStyle/>
        <a:p>
          <a:endParaRPr lang="en-US"/>
        </a:p>
      </dgm:t>
    </dgm:pt>
    <dgm:pt modelId="{72EFF618-2046-4D67-946F-3DAB190EA805}" type="sibTrans" cxnId="{25AAC700-78CC-4061-BFB3-900539C408DC}">
      <dgm:prSet/>
      <dgm:spPr/>
      <dgm:t>
        <a:bodyPr/>
        <a:lstStyle/>
        <a:p>
          <a:endParaRPr lang="en-US"/>
        </a:p>
      </dgm:t>
    </dgm:pt>
    <dgm:pt modelId="{E44A2120-CEC3-442F-9E25-82E8359F2585}" type="pres">
      <dgm:prSet presAssocID="{4E1B6026-1D1C-4DB6-8191-EE064C8FAE01}" presName="root" presStyleCnt="0">
        <dgm:presLayoutVars>
          <dgm:dir/>
          <dgm:resizeHandles val="exact"/>
        </dgm:presLayoutVars>
      </dgm:prSet>
      <dgm:spPr/>
    </dgm:pt>
    <dgm:pt modelId="{183A5211-2CD5-435F-92AA-D49C80F20354}" type="pres">
      <dgm:prSet presAssocID="{4DB7BAC8-CA0F-42E4-B72E-F3C52D18812A}" presName="compNode" presStyleCnt="0"/>
      <dgm:spPr/>
    </dgm:pt>
    <dgm:pt modelId="{E6CB2685-3DD4-4AEC-BEC9-B2A88DF9C630}" type="pres">
      <dgm:prSet presAssocID="{4DB7BAC8-CA0F-42E4-B72E-F3C52D18812A}" presName="bgRect" presStyleLbl="bgShp" presStyleIdx="0" presStyleCnt="2"/>
      <dgm:spPr/>
    </dgm:pt>
    <dgm:pt modelId="{48E16BC7-E803-458C-BBA3-D2DFB03F7F34}" type="pres">
      <dgm:prSet presAssocID="{4DB7BAC8-CA0F-42E4-B72E-F3C52D18812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C4227F8F-D35E-4259-9DF4-D8B3C8F2097B}" type="pres">
      <dgm:prSet presAssocID="{4DB7BAC8-CA0F-42E4-B72E-F3C52D18812A}" presName="spaceRect" presStyleCnt="0"/>
      <dgm:spPr/>
    </dgm:pt>
    <dgm:pt modelId="{92CA8340-7F16-460B-B932-C1E9BE22AD64}" type="pres">
      <dgm:prSet presAssocID="{4DB7BAC8-CA0F-42E4-B72E-F3C52D18812A}" presName="parTx" presStyleLbl="revTx" presStyleIdx="0" presStyleCnt="2">
        <dgm:presLayoutVars>
          <dgm:chMax val="0"/>
          <dgm:chPref val="0"/>
        </dgm:presLayoutVars>
      </dgm:prSet>
      <dgm:spPr/>
    </dgm:pt>
    <dgm:pt modelId="{AE8856D4-B0EB-4138-BE78-7D6E86D74275}" type="pres">
      <dgm:prSet presAssocID="{24CE718A-F097-4EBF-BDCD-CF655C2F8CED}" presName="sibTrans" presStyleCnt="0"/>
      <dgm:spPr/>
    </dgm:pt>
    <dgm:pt modelId="{E91EA68B-7509-490B-AA83-465F3BE7C54B}" type="pres">
      <dgm:prSet presAssocID="{695420EF-3BE5-4F70-8783-9140E4E8E255}" presName="compNode" presStyleCnt="0"/>
      <dgm:spPr/>
    </dgm:pt>
    <dgm:pt modelId="{720E1D81-CF31-471A-8867-C067652D15A6}" type="pres">
      <dgm:prSet presAssocID="{695420EF-3BE5-4F70-8783-9140E4E8E255}" presName="bgRect" presStyleLbl="bgShp" presStyleIdx="1" presStyleCnt="2"/>
      <dgm:spPr/>
    </dgm:pt>
    <dgm:pt modelId="{66EDC13F-12E5-473F-B635-F11AC1F339A4}" type="pres">
      <dgm:prSet presAssocID="{695420EF-3BE5-4F70-8783-9140E4E8E25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1906A8C0-2514-4676-B109-730E7C92DB43}" type="pres">
      <dgm:prSet presAssocID="{695420EF-3BE5-4F70-8783-9140E4E8E255}" presName="spaceRect" presStyleCnt="0"/>
      <dgm:spPr/>
    </dgm:pt>
    <dgm:pt modelId="{FD137B65-D7BF-4481-96EC-CF541870CDD4}" type="pres">
      <dgm:prSet presAssocID="{695420EF-3BE5-4F70-8783-9140E4E8E255}" presName="parTx" presStyleLbl="revTx" presStyleIdx="1" presStyleCnt="2">
        <dgm:presLayoutVars>
          <dgm:chMax val="0"/>
          <dgm:chPref val="0"/>
        </dgm:presLayoutVars>
      </dgm:prSet>
      <dgm:spPr/>
    </dgm:pt>
  </dgm:ptLst>
  <dgm:cxnLst>
    <dgm:cxn modelId="{25AAC700-78CC-4061-BFB3-900539C408DC}" srcId="{4E1B6026-1D1C-4DB6-8191-EE064C8FAE01}" destId="{695420EF-3BE5-4F70-8783-9140E4E8E255}" srcOrd="1" destOrd="0" parTransId="{7BC59F89-C500-49D0-B025-98FA28569374}" sibTransId="{72EFF618-2046-4D67-946F-3DAB190EA805}"/>
    <dgm:cxn modelId="{539A4C06-F33C-4C47-8675-DD5560FAEA09}" type="presOf" srcId="{4E1B6026-1D1C-4DB6-8191-EE064C8FAE01}" destId="{E44A2120-CEC3-442F-9E25-82E8359F2585}" srcOrd="0" destOrd="0" presId="urn:microsoft.com/office/officeart/2018/2/layout/IconVerticalSolidList"/>
    <dgm:cxn modelId="{1C0C7923-DF92-4595-B587-69E325C0256D}" type="presOf" srcId="{695420EF-3BE5-4F70-8783-9140E4E8E255}" destId="{FD137B65-D7BF-4481-96EC-CF541870CDD4}" srcOrd="0" destOrd="0" presId="urn:microsoft.com/office/officeart/2018/2/layout/IconVerticalSolidList"/>
    <dgm:cxn modelId="{ED4A0E3B-4B67-4F81-A63D-C87F2B0FA7D7}" srcId="{4E1B6026-1D1C-4DB6-8191-EE064C8FAE01}" destId="{4DB7BAC8-CA0F-42E4-B72E-F3C52D18812A}" srcOrd="0" destOrd="0" parTransId="{75A8E963-F83D-4283-A375-880FB74ED2EC}" sibTransId="{24CE718A-F097-4EBF-BDCD-CF655C2F8CED}"/>
    <dgm:cxn modelId="{B6F06F7B-A011-4889-96FD-CE94CB2406E4}" type="presOf" srcId="{4DB7BAC8-CA0F-42E4-B72E-F3C52D18812A}" destId="{92CA8340-7F16-460B-B932-C1E9BE22AD64}" srcOrd="0" destOrd="0" presId="urn:microsoft.com/office/officeart/2018/2/layout/IconVerticalSolidList"/>
    <dgm:cxn modelId="{5C8BC69B-6853-4FE1-9690-216329F4F48B}" type="presParOf" srcId="{E44A2120-CEC3-442F-9E25-82E8359F2585}" destId="{183A5211-2CD5-435F-92AA-D49C80F20354}" srcOrd="0" destOrd="0" presId="urn:microsoft.com/office/officeart/2018/2/layout/IconVerticalSolidList"/>
    <dgm:cxn modelId="{064EE98B-2385-4D27-8FF4-A23D9727BEF9}" type="presParOf" srcId="{183A5211-2CD5-435F-92AA-D49C80F20354}" destId="{E6CB2685-3DD4-4AEC-BEC9-B2A88DF9C630}" srcOrd="0" destOrd="0" presId="urn:microsoft.com/office/officeart/2018/2/layout/IconVerticalSolidList"/>
    <dgm:cxn modelId="{A3B627A2-99F7-4E66-8776-50F85839A1A0}" type="presParOf" srcId="{183A5211-2CD5-435F-92AA-D49C80F20354}" destId="{48E16BC7-E803-458C-BBA3-D2DFB03F7F34}" srcOrd="1" destOrd="0" presId="urn:microsoft.com/office/officeart/2018/2/layout/IconVerticalSolidList"/>
    <dgm:cxn modelId="{1E84E492-C7AA-4B0C-BBE4-565F4E0076BA}" type="presParOf" srcId="{183A5211-2CD5-435F-92AA-D49C80F20354}" destId="{C4227F8F-D35E-4259-9DF4-D8B3C8F2097B}" srcOrd="2" destOrd="0" presId="urn:microsoft.com/office/officeart/2018/2/layout/IconVerticalSolidList"/>
    <dgm:cxn modelId="{9AE30D1D-DCB1-4AD0-A485-7B7500348747}" type="presParOf" srcId="{183A5211-2CD5-435F-92AA-D49C80F20354}" destId="{92CA8340-7F16-460B-B932-C1E9BE22AD64}" srcOrd="3" destOrd="0" presId="urn:microsoft.com/office/officeart/2018/2/layout/IconVerticalSolidList"/>
    <dgm:cxn modelId="{C8955127-0DE0-4450-91CC-95E00E0D60DD}" type="presParOf" srcId="{E44A2120-CEC3-442F-9E25-82E8359F2585}" destId="{AE8856D4-B0EB-4138-BE78-7D6E86D74275}" srcOrd="1" destOrd="0" presId="urn:microsoft.com/office/officeart/2018/2/layout/IconVerticalSolidList"/>
    <dgm:cxn modelId="{B99E918F-D6E8-4CC2-AAFF-0C2E943210CF}" type="presParOf" srcId="{E44A2120-CEC3-442F-9E25-82E8359F2585}" destId="{E91EA68B-7509-490B-AA83-465F3BE7C54B}" srcOrd="2" destOrd="0" presId="urn:microsoft.com/office/officeart/2018/2/layout/IconVerticalSolidList"/>
    <dgm:cxn modelId="{C034E6AA-C282-4139-B37A-D17D4FB04304}" type="presParOf" srcId="{E91EA68B-7509-490B-AA83-465F3BE7C54B}" destId="{720E1D81-CF31-471A-8867-C067652D15A6}" srcOrd="0" destOrd="0" presId="urn:microsoft.com/office/officeart/2018/2/layout/IconVerticalSolidList"/>
    <dgm:cxn modelId="{437A8D32-64D2-4B3C-959B-C761C6F5585A}" type="presParOf" srcId="{E91EA68B-7509-490B-AA83-465F3BE7C54B}" destId="{66EDC13F-12E5-473F-B635-F11AC1F339A4}" srcOrd="1" destOrd="0" presId="urn:microsoft.com/office/officeart/2018/2/layout/IconVerticalSolidList"/>
    <dgm:cxn modelId="{C5AB741F-12A7-4F23-BF9D-171E56AD573C}" type="presParOf" srcId="{E91EA68B-7509-490B-AA83-465F3BE7C54B}" destId="{1906A8C0-2514-4676-B109-730E7C92DB43}" srcOrd="2" destOrd="0" presId="urn:microsoft.com/office/officeart/2018/2/layout/IconVerticalSolidList"/>
    <dgm:cxn modelId="{6B1D59BE-2818-479C-B81F-A047B99FFAA6}" type="presParOf" srcId="{E91EA68B-7509-490B-AA83-465F3BE7C54B}" destId="{FD137B65-D7BF-4481-96EC-CF541870CDD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94723A-033E-40C2-A4C4-68884F85D00E}"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47E3DBC-FD7D-4898-B87D-D2233F870ECF}">
      <dgm:prSet/>
      <dgm:spPr/>
      <dgm:t>
        <a:bodyPr/>
        <a:lstStyle/>
        <a:p>
          <a:r>
            <a:rPr lang="en-US" dirty="0"/>
            <a:t>1. </a:t>
          </a:r>
          <a:r>
            <a:rPr lang="en-US" dirty="0">
              <a:latin typeface="Times New Roman" panose="02020603050405020304" pitchFamily="18" charset="0"/>
              <a:cs typeface="Times New Roman" panose="02020603050405020304" pitchFamily="18" charset="0"/>
            </a:rPr>
            <a:t>How does screen time affect cognitive development?</a:t>
          </a:r>
        </a:p>
      </dgm:t>
    </dgm:pt>
    <dgm:pt modelId="{DE18D816-62D9-4D5E-8868-1BB56E11BCCF}" type="parTrans" cxnId="{8D6CAA56-BB65-45D8-83DA-650FF5DB6791}">
      <dgm:prSet/>
      <dgm:spPr/>
      <dgm:t>
        <a:bodyPr/>
        <a:lstStyle/>
        <a:p>
          <a:endParaRPr lang="en-US"/>
        </a:p>
      </dgm:t>
    </dgm:pt>
    <dgm:pt modelId="{3D769734-BB59-49ED-8F90-505BBF0BBD18}" type="sibTrans" cxnId="{8D6CAA56-BB65-45D8-83DA-650FF5DB6791}">
      <dgm:prSet/>
      <dgm:spPr/>
      <dgm:t>
        <a:bodyPr/>
        <a:lstStyle/>
        <a:p>
          <a:endParaRPr lang="en-US"/>
        </a:p>
      </dgm:t>
    </dgm:pt>
    <dgm:pt modelId="{700E1575-3836-446C-9B00-5CBC0FAD38F7}">
      <dgm:prSet/>
      <dgm:spPr/>
      <dgm:t>
        <a:bodyPr/>
        <a:lstStyle/>
        <a:p>
          <a:r>
            <a:rPr lang="en-US" dirty="0"/>
            <a:t>2. </a:t>
          </a:r>
          <a:r>
            <a:rPr lang="en-US" dirty="0">
              <a:latin typeface="Times New Roman" panose="02020603050405020304" pitchFamily="18" charset="0"/>
              <a:cs typeface="Times New Roman" panose="02020603050405020304" pitchFamily="18" charset="0"/>
            </a:rPr>
            <a:t>How does screen time affect language development</a:t>
          </a:r>
          <a:r>
            <a:rPr lang="en-US" dirty="0"/>
            <a:t>?</a:t>
          </a:r>
        </a:p>
      </dgm:t>
    </dgm:pt>
    <dgm:pt modelId="{D1E69198-086D-486D-BD87-0D6528D8AFEB}" type="parTrans" cxnId="{9BE0D457-5E15-4CEC-AA17-41109FF66B86}">
      <dgm:prSet/>
      <dgm:spPr/>
      <dgm:t>
        <a:bodyPr/>
        <a:lstStyle/>
        <a:p>
          <a:endParaRPr lang="en-US"/>
        </a:p>
      </dgm:t>
    </dgm:pt>
    <dgm:pt modelId="{ECC1E617-123A-4CD5-A5BD-E1F883DEBE87}" type="sibTrans" cxnId="{9BE0D457-5E15-4CEC-AA17-41109FF66B86}">
      <dgm:prSet/>
      <dgm:spPr/>
      <dgm:t>
        <a:bodyPr/>
        <a:lstStyle/>
        <a:p>
          <a:endParaRPr lang="en-US"/>
        </a:p>
      </dgm:t>
    </dgm:pt>
    <dgm:pt modelId="{DF9C4EBA-476F-42A7-8951-ADF6AE910CDE}">
      <dgm:prSet/>
      <dgm:spPr/>
      <dgm:t>
        <a:bodyPr/>
        <a:lstStyle/>
        <a:p>
          <a:r>
            <a:rPr lang="en-US" dirty="0"/>
            <a:t>3. </a:t>
          </a:r>
          <a:r>
            <a:rPr lang="en-US" dirty="0">
              <a:latin typeface="Times New Roman" panose="02020603050405020304" pitchFamily="18" charset="0"/>
              <a:cs typeface="Times New Roman" panose="02020603050405020304" pitchFamily="18" charset="0"/>
            </a:rPr>
            <a:t>How does screen time affect sleep patterns?</a:t>
          </a:r>
        </a:p>
      </dgm:t>
    </dgm:pt>
    <dgm:pt modelId="{C753B8CE-FAF2-48B1-9E2E-8BB216D3164E}" type="parTrans" cxnId="{0666D567-F1EE-4D32-8C9C-51DE3A3DD971}">
      <dgm:prSet/>
      <dgm:spPr/>
      <dgm:t>
        <a:bodyPr/>
        <a:lstStyle/>
        <a:p>
          <a:endParaRPr lang="en-US"/>
        </a:p>
      </dgm:t>
    </dgm:pt>
    <dgm:pt modelId="{AE0B8686-BBC3-4BC8-9C8C-87AD7A3C0B6C}" type="sibTrans" cxnId="{0666D567-F1EE-4D32-8C9C-51DE3A3DD971}">
      <dgm:prSet/>
      <dgm:spPr/>
      <dgm:t>
        <a:bodyPr/>
        <a:lstStyle/>
        <a:p>
          <a:endParaRPr lang="en-US"/>
        </a:p>
      </dgm:t>
    </dgm:pt>
    <dgm:pt modelId="{E5AC5FF3-3D07-4F5E-BD19-F32EA68BAA1A}">
      <dgm:prSet/>
      <dgm:spPr/>
      <dgm:t>
        <a:bodyPr/>
        <a:lstStyle/>
        <a:p>
          <a:r>
            <a:rPr lang="en-US" dirty="0"/>
            <a:t>4. </a:t>
          </a:r>
          <a:r>
            <a:rPr lang="en-US" dirty="0">
              <a:latin typeface="Times New Roman" panose="02020603050405020304" pitchFamily="18" charset="0"/>
              <a:cs typeface="Times New Roman" panose="02020603050405020304" pitchFamily="18" charset="0"/>
            </a:rPr>
            <a:t>How does screen time affect emotional development?</a:t>
          </a:r>
        </a:p>
      </dgm:t>
    </dgm:pt>
    <dgm:pt modelId="{2C097D56-5756-4AC6-9F84-0F7E2BA80E1B}" type="parTrans" cxnId="{AA083F81-DE83-4DEC-9159-1CD5E8DBB59A}">
      <dgm:prSet/>
      <dgm:spPr/>
      <dgm:t>
        <a:bodyPr/>
        <a:lstStyle/>
        <a:p>
          <a:endParaRPr lang="en-US"/>
        </a:p>
      </dgm:t>
    </dgm:pt>
    <dgm:pt modelId="{EEA2992B-3BDB-49CF-B319-091F80E75A1C}" type="sibTrans" cxnId="{AA083F81-DE83-4DEC-9159-1CD5E8DBB59A}">
      <dgm:prSet/>
      <dgm:spPr/>
      <dgm:t>
        <a:bodyPr/>
        <a:lstStyle/>
        <a:p>
          <a:endParaRPr lang="en-US"/>
        </a:p>
      </dgm:t>
    </dgm:pt>
    <dgm:pt modelId="{5FDBCA9F-6406-4FEC-A521-B0F61A140E69}" type="pres">
      <dgm:prSet presAssocID="{7C94723A-033E-40C2-A4C4-68884F85D00E}" presName="root" presStyleCnt="0">
        <dgm:presLayoutVars>
          <dgm:dir/>
          <dgm:resizeHandles val="exact"/>
        </dgm:presLayoutVars>
      </dgm:prSet>
      <dgm:spPr/>
    </dgm:pt>
    <dgm:pt modelId="{7A0DBB2C-4515-488E-8281-7ECAE6039BE1}" type="pres">
      <dgm:prSet presAssocID="{B47E3DBC-FD7D-4898-B87D-D2233F870ECF}" presName="compNode" presStyleCnt="0"/>
      <dgm:spPr/>
    </dgm:pt>
    <dgm:pt modelId="{45282179-7218-4B76-B3A5-AE7D66CEBCB3}" type="pres">
      <dgm:prSet presAssocID="{B47E3DBC-FD7D-4898-B87D-D2233F870EC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3AFA3ED8-A99E-4D8F-8545-6B9099267149}" type="pres">
      <dgm:prSet presAssocID="{B47E3DBC-FD7D-4898-B87D-D2233F870ECF}" presName="spaceRect" presStyleCnt="0"/>
      <dgm:spPr/>
    </dgm:pt>
    <dgm:pt modelId="{5EA6E3BD-4E93-4760-81FD-46FFA9D47457}" type="pres">
      <dgm:prSet presAssocID="{B47E3DBC-FD7D-4898-B87D-D2233F870ECF}" presName="textRect" presStyleLbl="revTx" presStyleIdx="0" presStyleCnt="4">
        <dgm:presLayoutVars>
          <dgm:chMax val="1"/>
          <dgm:chPref val="1"/>
        </dgm:presLayoutVars>
      </dgm:prSet>
      <dgm:spPr/>
    </dgm:pt>
    <dgm:pt modelId="{39D92186-83F9-46A7-96DE-D73A9FC837CB}" type="pres">
      <dgm:prSet presAssocID="{3D769734-BB59-49ED-8F90-505BBF0BBD18}" presName="sibTrans" presStyleCnt="0"/>
      <dgm:spPr/>
    </dgm:pt>
    <dgm:pt modelId="{A9AA10AB-BDD6-4CFA-97DA-4BECFE7AC673}" type="pres">
      <dgm:prSet presAssocID="{700E1575-3836-446C-9B00-5CBC0FAD38F7}" presName="compNode" presStyleCnt="0"/>
      <dgm:spPr/>
    </dgm:pt>
    <dgm:pt modelId="{25187359-691A-455E-A2EE-21A181EABB30}" type="pres">
      <dgm:prSet presAssocID="{700E1575-3836-446C-9B00-5CBC0FAD38F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012C7324-30C4-4D01-9953-2E65875B145E}" type="pres">
      <dgm:prSet presAssocID="{700E1575-3836-446C-9B00-5CBC0FAD38F7}" presName="spaceRect" presStyleCnt="0"/>
      <dgm:spPr/>
    </dgm:pt>
    <dgm:pt modelId="{37762062-F0C8-494F-BBA6-C5B2FC6A9EAB}" type="pres">
      <dgm:prSet presAssocID="{700E1575-3836-446C-9B00-5CBC0FAD38F7}" presName="textRect" presStyleLbl="revTx" presStyleIdx="1" presStyleCnt="4">
        <dgm:presLayoutVars>
          <dgm:chMax val="1"/>
          <dgm:chPref val="1"/>
        </dgm:presLayoutVars>
      </dgm:prSet>
      <dgm:spPr/>
    </dgm:pt>
    <dgm:pt modelId="{7BF8617E-DA08-420D-9398-9D07A3F32CEF}" type="pres">
      <dgm:prSet presAssocID="{ECC1E617-123A-4CD5-A5BD-E1F883DEBE87}" presName="sibTrans" presStyleCnt="0"/>
      <dgm:spPr/>
    </dgm:pt>
    <dgm:pt modelId="{AF0D161A-3786-4094-8163-B877732219BB}" type="pres">
      <dgm:prSet presAssocID="{DF9C4EBA-476F-42A7-8951-ADF6AE910CDE}" presName="compNode" presStyleCnt="0"/>
      <dgm:spPr/>
    </dgm:pt>
    <dgm:pt modelId="{54CE0895-30E7-4763-A915-C4504B6929B9}" type="pres">
      <dgm:prSet presAssocID="{DF9C4EBA-476F-42A7-8951-ADF6AE910CD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leep"/>
        </a:ext>
      </dgm:extLst>
    </dgm:pt>
    <dgm:pt modelId="{2985CD0D-DB68-4ED2-83DF-4EEB4FAFAD6A}" type="pres">
      <dgm:prSet presAssocID="{DF9C4EBA-476F-42A7-8951-ADF6AE910CDE}" presName="spaceRect" presStyleCnt="0"/>
      <dgm:spPr/>
    </dgm:pt>
    <dgm:pt modelId="{A94BDEFC-B256-4DED-BD4C-87C3B9FC68B9}" type="pres">
      <dgm:prSet presAssocID="{DF9C4EBA-476F-42A7-8951-ADF6AE910CDE}" presName="textRect" presStyleLbl="revTx" presStyleIdx="2" presStyleCnt="4">
        <dgm:presLayoutVars>
          <dgm:chMax val="1"/>
          <dgm:chPref val="1"/>
        </dgm:presLayoutVars>
      </dgm:prSet>
      <dgm:spPr/>
    </dgm:pt>
    <dgm:pt modelId="{7AF03AD2-9CA1-4C79-82D0-6C434E350213}" type="pres">
      <dgm:prSet presAssocID="{AE0B8686-BBC3-4BC8-9C8C-87AD7A3C0B6C}" presName="sibTrans" presStyleCnt="0"/>
      <dgm:spPr/>
    </dgm:pt>
    <dgm:pt modelId="{A3C323D5-C1EB-4220-B191-BCDB73C46633}" type="pres">
      <dgm:prSet presAssocID="{E5AC5FF3-3D07-4F5E-BD19-F32EA68BAA1A}" presName="compNode" presStyleCnt="0"/>
      <dgm:spPr/>
    </dgm:pt>
    <dgm:pt modelId="{94F916DC-1FD2-430D-803C-4E92471B88F1}" type="pres">
      <dgm:prSet presAssocID="{E5AC5FF3-3D07-4F5E-BD19-F32EA68BAA1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ock"/>
        </a:ext>
      </dgm:extLst>
    </dgm:pt>
    <dgm:pt modelId="{749C2D8C-A34E-4B76-9383-601B5727D9F3}" type="pres">
      <dgm:prSet presAssocID="{E5AC5FF3-3D07-4F5E-BD19-F32EA68BAA1A}" presName="spaceRect" presStyleCnt="0"/>
      <dgm:spPr/>
    </dgm:pt>
    <dgm:pt modelId="{1AA82CFB-888E-4084-AAD3-E44B5B61EB0A}" type="pres">
      <dgm:prSet presAssocID="{E5AC5FF3-3D07-4F5E-BD19-F32EA68BAA1A}" presName="textRect" presStyleLbl="revTx" presStyleIdx="3" presStyleCnt="4">
        <dgm:presLayoutVars>
          <dgm:chMax val="1"/>
          <dgm:chPref val="1"/>
        </dgm:presLayoutVars>
      </dgm:prSet>
      <dgm:spPr/>
    </dgm:pt>
  </dgm:ptLst>
  <dgm:cxnLst>
    <dgm:cxn modelId="{24884C22-3DF1-4891-9254-33E614B2F20A}" type="presOf" srcId="{E5AC5FF3-3D07-4F5E-BD19-F32EA68BAA1A}" destId="{1AA82CFB-888E-4084-AAD3-E44B5B61EB0A}" srcOrd="0" destOrd="0" presId="urn:microsoft.com/office/officeart/2018/2/layout/IconLabelList"/>
    <dgm:cxn modelId="{8D6CAA56-BB65-45D8-83DA-650FF5DB6791}" srcId="{7C94723A-033E-40C2-A4C4-68884F85D00E}" destId="{B47E3DBC-FD7D-4898-B87D-D2233F870ECF}" srcOrd="0" destOrd="0" parTransId="{DE18D816-62D9-4D5E-8868-1BB56E11BCCF}" sibTransId="{3D769734-BB59-49ED-8F90-505BBF0BBD18}"/>
    <dgm:cxn modelId="{9BE0D457-5E15-4CEC-AA17-41109FF66B86}" srcId="{7C94723A-033E-40C2-A4C4-68884F85D00E}" destId="{700E1575-3836-446C-9B00-5CBC0FAD38F7}" srcOrd="1" destOrd="0" parTransId="{D1E69198-086D-486D-BD87-0D6528D8AFEB}" sibTransId="{ECC1E617-123A-4CD5-A5BD-E1F883DEBE87}"/>
    <dgm:cxn modelId="{730E6A5A-18CF-4821-86CC-88B3EF299EB3}" type="presOf" srcId="{B47E3DBC-FD7D-4898-B87D-D2233F870ECF}" destId="{5EA6E3BD-4E93-4760-81FD-46FFA9D47457}" srcOrd="0" destOrd="0" presId="urn:microsoft.com/office/officeart/2018/2/layout/IconLabelList"/>
    <dgm:cxn modelId="{0666D567-F1EE-4D32-8C9C-51DE3A3DD971}" srcId="{7C94723A-033E-40C2-A4C4-68884F85D00E}" destId="{DF9C4EBA-476F-42A7-8951-ADF6AE910CDE}" srcOrd="2" destOrd="0" parTransId="{C753B8CE-FAF2-48B1-9E2E-8BB216D3164E}" sibTransId="{AE0B8686-BBC3-4BC8-9C8C-87AD7A3C0B6C}"/>
    <dgm:cxn modelId="{DC66CB70-DE3B-4213-A9CD-A7508A55A9B4}" type="presOf" srcId="{7C94723A-033E-40C2-A4C4-68884F85D00E}" destId="{5FDBCA9F-6406-4FEC-A521-B0F61A140E69}" srcOrd="0" destOrd="0" presId="urn:microsoft.com/office/officeart/2018/2/layout/IconLabelList"/>
    <dgm:cxn modelId="{AA083F81-DE83-4DEC-9159-1CD5E8DBB59A}" srcId="{7C94723A-033E-40C2-A4C4-68884F85D00E}" destId="{E5AC5FF3-3D07-4F5E-BD19-F32EA68BAA1A}" srcOrd="3" destOrd="0" parTransId="{2C097D56-5756-4AC6-9F84-0F7E2BA80E1B}" sibTransId="{EEA2992B-3BDB-49CF-B319-091F80E75A1C}"/>
    <dgm:cxn modelId="{5017D0AA-ABA4-4A69-8C35-340650B7610C}" type="presOf" srcId="{DF9C4EBA-476F-42A7-8951-ADF6AE910CDE}" destId="{A94BDEFC-B256-4DED-BD4C-87C3B9FC68B9}" srcOrd="0" destOrd="0" presId="urn:microsoft.com/office/officeart/2018/2/layout/IconLabelList"/>
    <dgm:cxn modelId="{B29ABFAB-3C4B-451A-9756-BDC7A7C47949}" type="presOf" srcId="{700E1575-3836-446C-9B00-5CBC0FAD38F7}" destId="{37762062-F0C8-494F-BBA6-C5B2FC6A9EAB}" srcOrd="0" destOrd="0" presId="urn:microsoft.com/office/officeart/2018/2/layout/IconLabelList"/>
    <dgm:cxn modelId="{2FEE9DAA-18FE-4150-8EAB-100FE3FE0097}" type="presParOf" srcId="{5FDBCA9F-6406-4FEC-A521-B0F61A140E69}" destId="{7A0DBB2C-4515-488E-8281-7ECAE6039BE1}" srcOrd="0" destOrd="0" presId="urn:microsoft.com/office/officeart/2018/2/layout/IconLabelList"/>
    <dgm:cxn modelId="{AFD99EB6-DDDA-485B-A9A4-B7030F9DAE65}" type="presParOf" srcId="{7A0DBB2C-4515-488E-8281-7ECAE6039BE1}" destId="{45282179-7218-4B76-B3A5-AE7D66CEBCB3}" srcOrd="0" destOrd="0" presId="urn:microsoft.com/office/officeart/2018/2/layout/IconLabelList"/>
    <dgm:cxn modelId="{D450E5AC-D5BF-4D8B-8617-1D7ED0EC4957}" type="presParOf" srcId="{7A0DBB2C-4515-488E-8281-7ECAE6039BE1}" destId="{3AFA3ED8-A99E-4D8F-8545-6B9099267149}" srcOrd="1" destOrd="0" presId="urn:microsoft.com/office/officeart/2018/2/layout/IconLabelList"/>
    <dgm:cxn modelId="{F4F5E880-7D7D-4B6A-A927-ADB3136DD8C0}" type="presParOf" srcId="{7A0DBB2C-4515-488E-8281-7ECAE6039BE1}" destId="{5EA6E3BD-4E93-4760-81FD-46FFA9D47457}" srcOrd="2" destOrd="0" presId="urn:microsoft.com/office/officeart/2018/2/layout/IconLabelList"/>
    <dgm:cxn modelId="{652E0A7E-2D7B-4D4B-9B82-BFBBB7F8F6E4}" type="presParOf" srcId="{5FDBCA9F-6406-4FEC-A521-B0F61A140E69}" destId="{39D92186-83F9-46A7-96DE-D73A9FC837CB}" srcOrd="1" destOrd="0" presId="urn:microsoft.com/office/officeart/2018/2/layout/IconLabelList"/>
    <dgm:cxn modelId="{78DFAD71-1548-43C7-9DB1-031A349385DC}" type="presParOf" srcId="{5FDBCA9F-6406-4FEC-A521-B0F61A140E69}" destId="{A9AA10AB-BDD6-4CFA-97DA-4BECFE7AC673}" srcOrd="2" destOrd="0" presId="urn:microsoft.com/office/officeart/2018/2/layout/IconLabelList"/>
    <dgm:cxn modelId="{B3645465-1D9E-495D-AC35-104A2B72996A}" type="presParOf" srcId="{A9AA10AB-BDD6-4CFA-97DA-4BECFE7AC673}" destId="{25187359-691A-455E-A2EE-21A181EABB30}" srcOrd="0" destOrd="0" presId="urn:microsoft.com/office/officeart/2018/2/layout/IconLabelList"/>
    <dgm:cxn modelId="{02540AD9-C493-4709-B1D5-7525B391A476}" type="presParOf" srcId="{A9AA10AB-BDD6-4CFA-97DA-4BECFE7AC673}" destId="{012C7324-30C4-4D01-9953-2E65875B145E}" srcOrd="1" destOrd="0" presId="urn:microsoft.com/office/officeart/2018/2/layout/IconLabelList"/>
    <dgm:cxn modelId="{DD5214E3-0A62-466D-9626-6F21A833C177}" type="presParOf" srcId="{A9AA10AB-BDD6-4CFA-97DA-4BECFE7AC673}" destId="{37762062-F0C8-494F-BBA6-C5B2FC6A9EAB}" srcOrd="2" destOrd="0" presId="urn:microsoft.com/office/officeart/2018/2/layout/IconLabelList"/>
    <dgm:cxn modelId="{71E1FE4B-ADC6-4D32-A9AB-51C2920FBB52}" type="presParOf" srcId="{5FDBCA9F-6406-4FEC-A521-B0F61A140E69}" destId="{7BF8617E-DA08-420D-9398-9D07A3F32CEF}" srcOrd="3" destOrd="0" presId="urn:microsoft.com/office/officeart/2018/2/layout/IconLabelList"/>
    <dgm:cxn modelId="{0A18C562-CBC1-4FC3-9E3E-D2B47548B5CC}" type="presParOf" srcId="{5FDBCA9F-6406-4FEC-A521-B0F61A140E69}" destId="{AF0D161A-3786-4094-8163-B877732219BB}" srcOrd="4" destOrd="0" presId="urn:microsoft.com/office/officeart/2018/2/layout/IconLabelList"/>
    <dgm:cxn modelId="{87E26876-58BB-46F4-9298-C45FAEF6C568}" type="presParOf" srcId="{AF0D161A-3786-4094-8163-B877732219BB}" destId="{54CE0895-30E7-4763-A915-C4504B6929B9}" srcOrd="0" destOrd="0" presId="urn:microsoft.com/office/officeart/2018/2/layout/IconLabelList"/>
    <dgm:cxn modelId="{AC96BF78-AB9E-423E-87F0-2271212D7F87}" type="presParOf" srcId="{AF0D161A-3786-4094-8163-B877732219BB}" destId="{2985CD0D-DB68-4ED2-83DF-4EEB4FAFAD6A}" srcOrd="1" destOrd="0" presId="urn:microsoft.com/office/officeart/2018/2/layout/IconLabelList"/>
    <dgm:cxn modelId="{6CC2FF60-E8DE-460D-83DC-89879E1F58FE}" type="presParOf" srcId="{AF0D161A-3786-4094-8163-B877732219BB}" destId="{A94BDEFC-B256-4DED-BD4C-87C3B9FC68B9}" srcOrd="2" destOrd="0" presId="urn:microsoft.com/office/officeart/2018/2/layout/IconLabelList"/>
    <dgm:cxn modelId="{CCCF0EC1-212F-43E3-9DF9-CE7658016463}" type="presParOf" srcId="{5FDBCA9F-6406-4FEC-A521-B0F61A140E69}" destId="{7AF03AD2-9CA1-4C79-82D0-6C434E350213}" srcOrd="5" destOrd="0" presId="urn:microsoft.com/office/officeart/2018/2/layout/IconLabelList"/>
    <dgm:cxn modelId="{98315E90-1F5C-4E6A-847E-C5B37CF64E0C}" type="presParOf" srcId="{5FDBCA9F-6406-4FEC-A521-B0F61A140E69}" destId="{A3C323D5-C1EB-4220-B191-BCDB73C46633}" srcOrd="6" destOrd="0" presId="urn:microsoft.com/office/officeart/2018/2/layout/IconLabelList"/>
    <dgm:cxn modelId="{3E012159-F219-4B38-89E6-125AB209F7A8}" type="presParOf" srcId="{A3C323D5-C1EB-4220-B191-BCDB73C46633}" destId="{94F916DC-1FD2-430D-803C-4E92471B88F1}" srcOrd="0" destOrd="0" presId="urn:microsoft.com/office/officeart/2018/2/layout/IconLabelList"/>
    <dgm:cxn modelId="{C276EBD1-5C4A-4BE8-BE46-B0481457459D}" type="presParOf" srcId="{A3C323D5-C1EB-4220-B191-BCDB73C46633}" destId="{749C2D8C-A34E-4B76-9383-601B5727D9F3}" srcOrd="1" destOrd="0" presId="urn:microsoft.com/office/officeart/2018/2/layout/IconLabelList"/>
    <dgm:cxn modelId="{15A02EB1-7CD2-416E-9454-BF247D7C828A}" type="presParOf" srcId="{A3C323D5-C1EB-4220-B191-BCDB73C46633}" destId="{1AA82CFB-888E-4084-AAD3-E44B5B61EB0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B2685-3DD4-4AEC-BEC9-B2A88DF9C630}">
      <dsp:nvSpPr>
        <dsp:cNvPr id="0" name=""/>
        <dsp:cNvSpPr/>
      </dsp:nvSpPr>
      <dsp:spPr>
        <a:xfrm>
          <a:off x="0" y="864376"/>
          <a:ext cx="5889686" cy="159577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E16BC7-E803-458C-BBA3-D2DFB03F7F34}">
      <dsp:nvSpPr>
        <dsp:cNvPr id="0" name=""/>
        <dsp:cNvSpPr/>
      </dsp:nvSpPr>
      <dsp:spPr>
        <a:xfrm>
          <a:off x="482721" y="1223425"/>
          <a:ext cx="877674" cy="8776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CA8340-7F16-460B-B932-C1E9BE22AD64}">
      <dsp:nvSpPr>
        <dsp:cNvPr id="0" name=""/>
        <dsp:cNvSpPr/>
      </dsp:nvSpPr>
      <dsp:spPr>
        <a:xfrm>
          <a:off x="1843117" y="864376"/>
          <a:ext cx="4046568" cy="1595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886" tIns="168886" rIns="168886" bIns="168886" numCol="1" spcCol="1270" anchor="ctr" anchorCtr="0">
          <a:noAutofit/>
        </a:bodyPr>
        <a:lstStyle/>
        <a:p>
          <a:pPr marL="0" lvl="0" indent="0" algn="l"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Purpose- The purpose of the literature review is to investigate the relationship between screen time and development and learning in preschool students. The reason why I decided to focus on preschool students is because early childhood education sets the foundation for the upcoming years of learning.</a:t>
          </a:r>
        </a:p>
      </dsp:txBody>
      <dsp:txXfrm>
        <a:off x="1843117" y="864376"/>
        <a:ext cx="4046568" cy="1595772"/>
      </dsp:txXfrm>
    </dsp:sp>
    <dsp:sp modelId="{720E1D81-CF31-471A-8867-C067652D15A6}">
      <dsp:nvSpPr>
        <dsp:cNvPr id="0" name=""/>
        <dsp:cNvSpPr/>
      </dsp:nvSpPr>
      <dsp:spPr>
        <a:xfrm>
          <a:off x="0" y="2859092"/>
          <a:ext cx="5889686" cy="159577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EDC13F-12E5-473F-B635-F11AC1F339A4}">
      <dsp:nvSpPr>
        <dsp:cNvPr id="0" name=""/>
        <dsp:cNvSpPr/>
      </dsp:nvSpPr>
      <dsp:spPr>
        <a:xfrm>
          <a:off x="482721" y="3218140"/>
          <a:ext cx="877674" cy="8776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137B65-D7BF-4481-96EC-CF541870CDD4}">
      <dsp:nvSpPr>
        <dsp:cNvPr id="0" name=""/>
        <dsp:cNvSpPr/>
      </dsp:nvSpPr>
      <dsp:spPr>
        <a:xfrm>
          <a:off x="1843117" y="2859092"/>
          <a:ext cx="4046568" cy="1595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886" tIns="168886" rIns="168886" bIns="168886" numCol="1" spcCol="1270" anchor="ctr" anchorCtr="0">
          <a:noAutofit/>
        </a:bodyPr>
        <a:lstStyle/>
        <a:p>
          <a:pPr marL="0" lvl="0" indent="0" algn="l"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Problem- The investigation focused on the effects of screen time on development and learning</a:t>
          </a:r>
          <a:r>
            <a:rPr lang="en-US" sz="1400" kern="1200" dirty="0"/>
            <a:t>. </a:t>
          </a:r>
        </a:p>
      </dsp:txBody>
      <dsp:txXfrm>
        <a:off x="1843117" y="2859092"/>
        <a:ext cx="4046568" cy="15957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82179-7218-4B76-B3A5-AE7D66CEBCB3}">
      <dsp:nvSpPr>
        <dsp:cNvPr id="0" name=""/>
        <dsp:cNvSpPr/>
      </dsp:nvSpPr>
      <dsp:spPr>
        <a:xfrm>
          <a:off x="1066984" y="291519"/>
          <a:ext cx="1040044" cy="10400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A6E3BD-4E93-4760-81FD-46FFA9D47457}">
      <dsp:nvSpPr>
        <dsp:cNvPr id="0" name=""/>
        <dsp:cNvSpPr/>
      </dsp:nvSpPr>
      <dsp:spPr>
        <a:xfrm>
          <a:off x="431401" y="1650719"/>
          <a:ext cx="231121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1. </a:t>
          </a:r>
          <a:r>
            <a:rPr lang="en-US" sz="1800" kern="1200" dirty="0">
              <a:latin typeface="Times New Roman" panose="02020603050405020304" pitchFamily="18" charset="0"/>
              <a:cs typeface="Times New Roman" panose="02020603050405020304" pitchFamily="18" charset="0"/>
            </a:rPr>
            <a:t>How does screen time affect cognitive development?</a:t>
          </a:r>
        </a:p>
      </dsp:txBody>
      <dsp:txXfrm>
        <a:off x="431401" y="1650719"/>
        <a:ext cx="2311210" cy="720000"/>
      </dsp:txXfrm>
    </dsp:sp>
    <dsp:sp modelId="{25187359-691A-455E-A2EE-21A181EABB30}">
      <dsp:nvSpPr>
        <dsp:cNvPr id="0" name=""/>
        <dsp:cNvSpPr/>
      </dsp:nvSpPr>
      <dsp:spPr>
        <a:xfrm>
          <a:off x="3782656" y="291519"/>
          <a:ext cx="1040044" cy="10400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762062-F0C8-494F-BBA6-C5B2FC6A9EAB}">
      <dsp:nvSpPr>
        <dsp:cNvPr id="0" name=""/>
        <dsp:cNvSpPr/>
      </dsp:nvSpPr>
      <dsp:spPr>
        <a:xfrm>
          <a:off x="3147073" y="1650719"/>
          <a:ext cx="231121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2. </a:t>
          </a:r>
          <a:r>
            <a:rPr lang="en-US" sz="1800" kern="1200" dirty="0">
              <a:latin typeface="Times New Roman" panose="02020603050405020304" pitchFamily="18" charset="0"/>
              <a:cs typeface="Times New Roman" panose="02020603050405020304" pitchFamily="18" charset="0"/>
            </a:rPr>
            <a:t>How does screen time affect language development</a:t>
          </a:r>
          <a:r>
            <a:rPr lang="en-US" sz="1800" kern="1200" dirty="0"/>
            <a:t>?</a:t>
          </a:r>
        </a:p>
      </dsp:txBody>
      <dsp:txXfrm>
        <a:off x="3147073" y="1650719"/>
        <a:ext cx="2311210" cy="720000"/>
      </dsp:txXfrm>
    </dsp:sp>
    <dsp:sp modelId="{54CE0895-30E7-4763-A915-C4504B6929B9}">
      <dsp:nvSpPr>
        <dsp:cNvPr id="0" name=""/>
        <dsp:cNvSpPr/>
      </dsp:nvSpPr>
      <dsp:spPr>
        <a:xfrm>
          <a:off x="1066984" y="2948521"/>
          <a:ext cx="1040044" cy="10400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4BDEFC-B256-4DED-BD4C-87C3B9FC68B9}">
      <dsp:nvSpPr>
        <dsp:cNvPr id="0" name=""/>
        <dsp:cNvSpPr/>
      </dsp:nvSpPr>
      <dsp:spPr>
        <a:xfrm>
          <a:off x="431401" y="4307721"/>
          <a:ext cx="231121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3. </a:t>
          </a:r>
          <a:r>
            <a:rPr lang="en-US" sz="1800" kern="1200" dirty="0">
              <a:latin typeface="Times New Roman" panose="02020603050405020304" pitchFamily="18" charset="0"/>
              <a:cs typeface="Times New Roman" panose="02020603050405020304" pitchFamily="18" charset="0"/>
            </a:rPr>
            <a:t>How does screen time affect sleep patterns?</a:t>
          </a:r>
        </a:p>
      </dsp:txBody>
      <dsp:txXfrm>
        <a:off x="431401" y="4307721"/>
        <a:ext cx="2311210" cy="720000"/>
      </dsp:txXfrm>
    </dsp:sp>
    <dsp:sp modelId="{94F916DC-1FD2-430D-803C-4E92471B88F1}">
      <dsp:nvSpPr>
        <dsp:cNvPr id="0" name=""/>
        <dsp:cNvSpPr/>
      </dsp:nvSpPr>
      <dsp:spPr>
        <a:xfrm>
          <a:off x="3782656" y="2948521"/>
          <a:ext cx="1040044" cy="10400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A82CFB-888E-4084-AAD3-E44B5B61EB0A}">
      <dsp:nvSpPr>
        <dsp:cNvPr id="0" name=""/>
        <dsp:cNvSpPr/>
      </dsp:nvSpPr>
      <dsp:spPr>
        <a:xfrm>
          <a:off x="3147073" y="4307721"/>
          <a:ext cx="231121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4. </a:t>
          </a:r>
          <a:r>
            <a:rPr lang="en-US" sz="1800" kern="1200" dirty="0">
              <a:latin typeface="Times New Roman" panose="02020603050405020304" pitchFamily="18" charset="0"/>
              <a:cs typeface="Times New Roman" panose="02020603050405020304" pitchFamily="18" charset="0"/>
            </a:rPr>
            <a:t>How does screen time affect emotional development?</a:t>
          </a:r>
        </a:p>
      </dsp:txBody>
      <dsp:txXfrm>
        <a:off x="3147073" y="4307721"/>
        <a:ext cx="231121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9161C5-9A94-0B48-826E-0E5BE757CFEC}" type="datetimeFigureOut">
              <a:rPr lang="en-US" smtClean="0"/>
              <a:t>10/10/23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0E102149-76BB-1147-B637-9700CA243179}" type="slidenum">
              <a:rPr lang="en-US" smtClean="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684408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9161C5-9A94-0B48-826E-0E5BE757CFEC}" type="datetimeFigureOut">
              <a:rPr lang="en-US" smtClean="0"/>
              <a:t>10/10/23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02149-76BB-1147-B637-9700CA243179}" type="slidenum">
              <a:rPr lang="en-US" smtClean="0"/>
              <a:t>‹#›</a:t>
            </a:fld>
            <a:endParaRPr lang="en-US"/>
          </a:p>
        </p:txBody>
      </p:sp>
    </p:spTree>
    <p:extLst>
      <p:ext uri="{BB962C8B-B14F-4D97-AF65-F5344CB8AC3E}">
        <p14:creationId xmlns:p14="http://schemas.microsoft.com/office/powerpoint/2010/main" val="1706472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9161C5-9A94-0B48-826E-0E5BE757CFEC}" type="datetimeFigureOut">
              <a:rPr lang="en-US" smtClean="0"/>
              <a:t>10/10/23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02149-76BB-1147-B637-9700CA243179}" type="slidenum">
              <a:rPr lang="en-US" smtClean="0"/>
              <a:t>‹#›</a:t>
            </a:fld>
            <a:endParaRPr lang="en-US"/>
          </a:p>
        </p:txBody>
      </p:sp>
    </p:spTree>
    <p:extLst>
      <p:ext uri="{BB962C8B-B14F-4D97-AF65-F5344CB8AC3E}">
        <p14:creationId xmlns:p14="http://schemas.microsoft.com/office/powerpoint/2010/main" val="17358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9161C5-9A94-0B48-826E-0E5BE757CFEC}" type="datetimeFigureOut">
              <a:rPr lang="en-US" smtClean="0"/>
              <a:t>10/10/23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02149-76BB-1147-B637-9700CA243179}"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830011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9161C5-9A94-0B48-826E-0E5BE757CFEC}" type="datetimeFigureOut">
              <a:rPr lang="en-US" smtClean="0"/>
              <a:t>10/10/23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02149-76BB-1147-B637-9700CA243179}" type="slidenum">
              <a:rPr lang="en-US" smtClean="0"/>
              <a:t>‹#›</a:t>
            </a:fld>
            <a:endParaRPr lang="en-US"/>
          </a:p>
        </p:txBody>
      </p:sp>
    </p:spTree>
    <p:extLst>
      <p:ext uri="{BB962C8B-B14F-4D97-AF65-F5344CB8AC3E}">
        <p14:creationId xmlns:p14="http://schemas.microsoft.com/office/powerpoint/2010/main" val="3558335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9161C5-9A94-0B48-826E-0E5BE757CFEC}" type="datetimeFigureOut">
              <a:rPr lang="en-US" smtClean="0"/>
              <a:t>10/10/23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02149-76BB-1147-B637-9700CA243179}"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314379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9161C5-9A94-0B48-826E-0E5BE757CFEC}" type="datetimeFigureOut">
              <a:rPr lang="en-US" smtClean="0"/>
              <a:t>10/10/23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102149-76BB-1147-B637-9700CA243179}" type="slidenum">
              <a:rPr lang="en-US" smtClean="0"/>
              <a:t>‹#›</a:t>
            </a:fld>
            <a:endParaRPr lang="en-US"/>
          </a:p>
        </p:txBody>
      </p:sp>
    </p:spTree>
    <p:extLst>
      <p:ext uri="{BB962C8B-B14F-4D97-AF65-F5344CB8AC3E}">
        <p14:creationId xmlns:p14="http://schemas.microsoft.com/office/powerpoint/2010/main" val="3153421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9161C5-9A94-0B48-826E-0E5BE757CFEC}" type="datetimeFigureOut">
              <a:rPr lang="en-US" smtClean="0"/>
              <a:t>10/10/23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102149-76BB-1147-B637-9700CA243179}"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068886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79161C5-9A94-0B48-826E-0E5BE757CFEC}" type="datetimeFigureOut">
              <a:rPr lang="en-US" smtClean="0"/>
              <a:t>10/10/23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102149-76BB-1147-B637-9700CA243179}" type="slidenum">
              <a:rPr lang="en-US" smtClean="0"/>
              <a:t>‹#›</a:t>
            </a:fld>
            <a:endParaRPr lang="en-US"/>
          </a:p>
        </p:txBody>
      </p:sp>
    </p:spTree>
    <p:extLst>
      <p:ext uri="{BB962C8B-B14F-4D97-AF65-F5344CB8AC3E}">
        <p14:creationId xmlns:p14="http://schemas.microsoft.com/office/powerpoint/2010/main" val="235403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9161C5-9A94-0B48-826E-0E5BE757CFEC}" type="datetimeFigureOut">
              <a:rPr lang="en-US" smtClean="0"/>
              <a:t>10/10/23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02149-76BB-1147-B637-9700CA243179}" type="slidenum">
              <a:rPr lang="en-US" smtClean="0"/>
              <a:t>‹#›</a:t>
            </a:fld>
            <a:endParaRPr lang="en-US"/>
          </a:p>
        </p:txBody>
      </p:sp>
    </p:spTree>
    <p:extLst>
      <p:ext uri="{BB962C8B-B14F-4D97-AF65-F5344CB8AC3E}">
        <p14:creationId xmlns:p14="http://schemas.microsoft.com/office/powerpoint/2010/main" val="1806438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9161C5-9A94-0B48-826E-0E5BE757CFEC}" type="datetimeFigureOut">
              <a:rPr lang="en-US" smtClean="0"/>
              <a:t>10/10/23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02149-76BB-1147-B637-9700CA243179}" type="slidenum">
              <a:rPr lang="en-US" smtClean="0"/>
              <a:t>‹#›</a:t>
            </a:fld>
            <a:endParaRPr lang="en-US"/>
          </a:p>
        </p:txBody>
      </p:sp>
    </p:spTree>
    <p:extLst>
      <p:ext uri="{BB962C8B-B14F-4D97-AF65-F5344CB8AC3E}">
        <p14:creationId xmlns:p14="http://schemas.microsoft.com/office/powerpoint/2010/main" val="2466347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E79161C5-9A94-0B48-826E-0E5BE757CFEC}" type="datetimeFigureOut">
              <a:rPr lang="en-US" smtClean="0"/>
              <a:t>10/10/23</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0E102149-76BB-1147-B637-9700CA243179}"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3502150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013BA-96B4-E475-D1BD-FAA96BEE4697}"/>
              </a:ext>
            </a:extLst>
          </p:cNvPr>
          <p:cNvSpPr>
            <a:spLocks noGrp="1"/>
          </p:cNvSpPr>
          <p:nvPr>
            <p:ph type="ctrTitle"/>
          </p:nvPr>
        </p:nvSpPr>
        <p:spPr>
          <a:xfrm>
            <a:off x="968745" y="2394733"/>
            <a:ext cx="7556131" cy="2268559"/>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EDFR 6300</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Final Project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Rubi Perez </a:t>
            </a:r>
          </a:p>
        </p:txBody>
      </p:sp>
    </p:spTree>
    <p:extLst>
      <p:ext uri="{BB962C8B-B14F-4D97-AF65-F5344CB8AC3E}">
        <p14:creationId xmlns:p14="http://schemas.microsoft.com/office/powerpoint/2010/main" val="3760593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5" name="Picture 4" descr="Exclamation mark on a yellow background">
            <a:extLst>
              <a:ext uri="{FF2B5EF4-FFF2-40B4-BE49-F238E27FC236}">
                <a16:creationId xmlns:a16="http://schemas.microsoft.com/office/drawing/2014/main" id="{26BE8954-F2DB-730D-D112-4EC2D193CD80}"/>
              </a:ext>
            </a:extLst>
          </p:cNvPr>
          <p:cNvPicPr>
            <a:picLocks noChangeAspect="1"/>
          </p:cNvPicPr>
          <p:nvPr/>
        </p:nvPicPr>
        <p:blipFill rotWithShape="1">
          <a:blip r:embed="rId3"/>
          <a:srcRect t="24998" r="-1" b="-1"/>
          <a:stretch/>
        </p:blipFill>
        <p:spPr>
          <a:xfrm>
            <a:off x="20" y="227"/>
            <a:ext cx="12191675" cy="6858000"/>
          </a:xfrm>
          <a:prstGeom prst="rect">
            <a:avLst/>
          </a:prstGeom>
        </p:spPr>
      </p:pic>
      <p:sp>
        <p:nvSpPr>
          <p:cNvPr id="2" name="Title 1">
            <a:extLst>
              <a:ext uri="{FF2B5EF4-FFF2-40B4-BE49-F238E27FC236}">
                <a16:creationId xmlns:a16="http://schemas.microsoft.com/office/drawing/2014/main" id="{2F1544DD-A206-DD7D-8704-43D6D2A09CB0}"/>
              </a:ext>
            </a:extLst>
          </p:cNvPr>
          <p:cNvSpPr>
            <a:spLocks noGrp="1"/>
          </p:cNvSpPr>
          <p:nvPr>
            <p:ph type="title"/>
          </p:nvPr>
        </p:nvSpPr>
        <p:spPr>
          <a:xfrm>
            <a:off x="1974738" y="808056"/>
            <a:ext cx="4119672" cy="1077229"/>
          </a:xfrm>
        </p:spPr>
        <p:txBody>
          <a:bodyPr>
            <a:normAutofit/>
          </a:bodyPr>
          <a:lstStyle/>
          <a:p>
            <a:pPr algn="l"/>
            <a:r>
              <a:rPr lang="en-US" sz="2100" dirty="0">
                <a:latin typeface="Times New Roman" panose="02020603050405020304" pitchFamily="18" charset="0"/>
                <a:cs typeface="Times New Roman" panose="02020603050405020304" pitchFamily="18" charset="0"/>
              </a:rPr>
              <a:t>Article 3</a:t>
            </a:r>
            <a:br>
              <a:rPr lang="en-US" sz="2100" dirty="0">
                <a:latin typeface="Times New Roman" panose="02020603050405020304" pitchFamily="18" charset="0"/>
                <a:cs typeface="Times New Roman" panose="02020603050405020304" pitchFamily="18" charset="0"/>
              </a:rPr>
            </a:b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How does screen time influence sleep patterns?</a:t>
            </a:r>
            <a:r>
              <a:rPr lang="en-US" sz="2100"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87390F35-B1AD-C858-92E5-F044E8D4EA8F}"/>
              </a:ext>
            </a:extLst>
          </p:cNvPr>
          <p:cNvSpPr>
            <a:spLocks noGrp="1"/>
          </p:cNvSpPr>
          <p:nvPr>
            <p:ph idx="1"/>
          </p:nvPr>
        </p:nvSpPr>
        <p:spPr>
          <a:xfrm>
            <a:off x="1974739" y="2052116"/>
            <a:ext cx="4119672" cy="3997828"/>
          </a:xfrm>
        </p:spPr>
        <p:txBody>
          <a:bodyPr>
            <a:normAutofit/>
          </a:bodyPr>
          <a:lstStyle/>
          <a:p>
            <a:r>
              <a:rPr lang="en-US" sz="1800" dirty="0"/>
              <a:t>Methods</a:t>
            </a:r>
          </a:p>
          <a:p>
            <a:pPr marL="0" indent="0">
              <a:buNone/>
            </a:pPr>
            <a:r>
              <a:rPr lang="en-US" sz="1800" dirty="0"/>
              <a:t>Participants were </a:t>
            </a:r>
            <a:r>
              <a:rPr lang="en-US" sz="1800" dirty="0">
                <a:effectLst/>
                <a:latin typeface="Times New Roman" panose="02020603050405020304" pitchFamily="18" charset="0"/>
                <a:ea typeface="Calibri" panose="020F0502020204030204" pitchFamily="34" charset="0"/>
              </a:rPr>
              <a:t>754 children (52% girls), aged 2-5 years old. </a:t>
            </a:r>
            <a:r>
              <a:rPr lang="en-US" sz="1800" dirty="0">
                <a:effectLst/>
                <a:latin typeface="Times" pitchFamily="2" charset="0"/>
                <a:ea typeface="Calibri" panose="020F0502020204030204" pitchFamily="34" charset="0"/>
                <a:cs typeface="Times New Roman" panose="02020603050405020304" pitchFamily="18" charset="0"/>
              </a:rPr>
              <a:t>Questionnaires were given to investigate the child’s sleep regime and screen time. Children’s sleep problems and emotional reactively were assessed using a Lithuanian version of the Child Behavior Checklist. Analysis was created using SPSS 23.0 and SPSS Amos 19.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p>
        </p:txBody>
      </p:sp>
    </p:spTree>
    <p:extLst>
      <p:ext uri="{BB962C8B-B14F-4D97-AF65-F5344CB8AC3E}">
        <p14:creationId xmlns:p14="http://schemas.microsoft.com/office/powerpoint/2010/main" val="44385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44DD-A206-DD7D-8704-43D6D2A09CB0}"/>
              </a:ext>
            </a:extLst>
          </p:cNvPr>
          <p:cNvSpPr>
            <a:spLocks noGrp="1"/>
          </p:cNvSpPr>
          <p:nvPr>
            <p:ph type="title"/>
          </p:nvPr>
        </p:nvSpPr>
        <p:spPr/>
        <p:txBody>
          <a:bodyPr>
            <a:normAutofit/>
          </a:bodyPr>
          <a:lstStyle/>
          <a:p>
            <a:pPr algn="ctr"/>
            <a:r>
              <a:rPr lang="en-US" dirty="0">
                <a:latin typeface="Times New Roman" panose="02020603050405020304" pitchFamily="18" charset="0"/>
                <a:cs typeface="Times New Roman" panose="02020603050405020304" pitchFamily="18" charset="0"/>
              </a:rPr>
              <a:t>Article 3</a:t>
            </a:r>
            <a:br>
              <a:rPr lang="en-US" dirty="0">
                <a:latin typeface="Times New Roman" panose="02020603050405020304" pitchFamily="18"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How does screen time influence sleep patterns?</a:t>
            </a:r>
            <a:r>
              <a:rPr lang="en-US"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87390F35-B1AD-C858-92E5-F044E8D4EA8F}"/>
              </a:ext>
            </a:extLst>
          </p:cNvPr>
          <p:cNvSpPr>
            <a:spLocks noGrp="1"/>
          </p:cNvSpPr>
          <p:nvPr>
            <p:ph idx="1"/>
          </p:nvPr>
        </p:nvSpPr>
        <p:spPr>
          <a:xfrm>
            <a:off x="2773599" y="2052116"/>
            <a:ext cx="1884126" cy="3997828"/>
          </a:xfrm>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Results</a:t>
            </a:r>
          </a:p>
          <a:p>
            <a:pPr marL="0" indent="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Sleep problems were positively associated with emotional reactivity, sleep onset duration, and a lack of sleep regime, as well as were negatively related to overall sleep duration.</a:t>
            </a: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985BA38-E667-CFAA-07DE-EC679D9A30FA}"/>
              </a:ext>
            </a:extLst>
          </p:cNvPr>
          <p:cNvPicPr>
            <a:picLocks noChangeAspect="1"/>
          </p:cNvPicPr>
          <p:nvPr/>
        </p:nvPicPr>
        <p:blipFill>
          <a:blip r:embed="rId2"/>
          <a:stretch>
            <a:fillRect/>
          </a:stretch>
        </p:blipFill>
        <p:spPr>
          <a:xfrm>
            <a:off x="4778939" y="1770985"/>
            <a:ext cx="5791200" cy="4953000"/>
          </a:xfrm>
          <a:prstGeom prst="rect">
            <a:avLst/>
          </a:prstGeom>
        </p:spPr>
      </p:pic>
    </p:spTree>
    <p:extLst>
      <p:ext uri="{BB962C8B-B14F-4D97-AF65-F5344CB8AC3E}">
        <p14:creationId xmlns:p14="http://schemas.microsoft.com/office/powerpoint/2010/main" val="2224382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44DD-A206-DD7D-8704-43D6D2A09CB0}"/>
              </a:ext>
            </a:extLst>
          </p:cNvPr>
          <p:cNvSpPr>
            <a:spLocks noGrp="1"/>
          </p:cNvSpPr>
          <p:nvPr>
            <p:ph type="title"/>
          </p:nvPr>
        </p:nvSpPr>
        <p:spPr>
          <a:xfrm>
            <a:off x="1974738" y="808056"/>
            <a:ext cx="4986954" cy="1077229"/>
          </a:xfrm>
        </p:spPr>
        <p:txBody>
          <a:bodyPr>
            <a:normAutofit/>
          </a:bodyPr>
          <a:lstStyle/>
          <a:p>
            <a:pPr algn="l"/>
            <a:r>
              <a:rPr lang="en-US" sz="2100">
                <a:latin typeface="Times New Roman" panose="02020603050405020304" pitchFamily="18" charset="0"/>
                <a:cs typeface="Times New Roman" panose="02020603050405020304" pitchFamily="18" charset="0"/>
              </a:rPr>
              <a:t>Article 4</a:t>
            </a:r>
            <a:br>
              <a:rPr lang="en-US" sz="2100">
                <a:latin typeface="Times New Roman" panose="02020603050405020304" pitchFamily="18" charset="0"/>
                <a:cs typeface="Times New Roman" panose="02020603050405020304" pitchFamily="18" charset="0"/>
              </a:rPr>
            </a:br>
            <a:r>
              <a:rPr lang="en-US" sz="2100">
                <a:effectLst/>
                <a:latin typeface="Times New Roman" panose="02020603050405020304" pitchFamily="18" charset="0"/>
                <a:ea typeface="Calibri" panose="020F0502020204030204" pitchFamily="34" charset="0"/>
                <a:cs typeface="Times New Roman" panose="02020603050405020304" pitchFamily="18" charset="0"/>
              </a:rPr>
              <a:t>How does screen time influence emotional development?</a:t>
            </a:r>
            <a:r>
              <a:rPr lang="en-US" sz="2100"/>
              <a:t> </a:t>
            </a:r>
          </a:p>
        </p:txBody>
      </p:sp>
      <p:sp>
        <p:nvSpPr>
          <p:cNvPr id="3" name="Content Placeholder 2">
            <a:extLst>
              <a:ext uri="{FF2B5EF4-FFF2-40B4-BE49-F238E27FC236}">
                <a16:creationId xmlns:a16="http://schemas.microsoft.com/office/drawing/2014/main" id="{87390F35-B1AD-C858-92E5-F044E8D4EA8F}"/>
              </a:ext>
            </a:extLst>
          </p:cNvPr>
          <p:cNvSpPr>
            <a:spLocks noGrp="1"/>
          </p:cNvSpPr>
          <p:nvPr>
            <p:ph idx="1"/>
          </p:nvPr>
        </p:nvSpPr>
        <p:spPr>
          <a:xfrm>
            <a:off x="1974739" y="2052116"/>
            <a:ext cx="4901548" cy="3997828"/>
          </a:xfrm>
        </p:spPr>
        <p:txBody>
          <a:bodyPr>
            <a:normAutofit/>
          </a:bodyPr>
          <a:lstStyle/>
          <a:p>
            <a:pPr>
              <a:lnSpc>
                <a:spcPct val="110000"/>
              </a:lnSpc>
            </a:pPr>
            <a:r>
              <a:rPr lang="en-US" sz="1700" dirty="0">
                <a:latin typeface="Times New Roman" panose="02020603050405020304" pitchFamily="18" charset="0"/>
                <a:cs typeface="Times New Roman" panose="02020603050405020304" pitchFamily="18" charset="0"/>
              </a:rPr>
              <a:t>Methods</a:t>
            </a:r>
          </a:p>
          <a:p>
            <a:pPr marL="0" indent="0">
              <a:lnSpc>
                <a:spcPct val="110000"/>
              </a:lnSpc>
              <a:buNone/>
            </a:pP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Participants were narrowed down to 365 children ages 4 and their mothers. This was a </a:t>
            </a:r>
            <a:r>
              <a:rPr lang="en-US" sz="1700" dirty="0">
                <a:latin typeface="Times New Roman" panose="02020603050405020304" pitchFamily="18" charset="0"/>
                <a:ea typeface="Calibri" panose="020F0502020204030204" pitchFamily="34" charset="0"/>
                <a:cs typeface="Times New Roman" panose="02020603050405020304" pitchFamily="18" charset="0"/>
              </a:rPr>
              <a:t>4-year longitudinal study. </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The present study reports data and results of two assessment waves after the T</a:t>
            </a:r>
            <a:r>
              <a:rPr lang="en-US" sz="1700" baseline="-25000" dirty="0">
                <a:effectLst/>
                <a:latin typeface="Times New Roman" panose="02020603050405020304" pitchFamily="18" charset="0"/>
                <a:ea typeface="Calibri" panose="020F0502020204030204" pitchFamily="34" charset="0"/>
                <a:cs typeface="Times New Roman" panose="02020603050405020304" pitchFamily="18" charset="0"/>
              </a:rPr>
              <a:t>0</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of the original study (children aged 4 years): T</a:t>
            </a:r>
            <a:r>
              <a:rPr lang="en-US" sz="17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(children aged 6 years), T</a:t>
            </a:r>
            <a:r>
              <a:rPr lang="en-US" sz="17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(children aged 8 years). At T</a:t>
            </a:r>
            <a:r>
              <a:rPr lang="en-US" sz="17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and T</a:t>
            </a:r>
            <a:r>
              <a:rPr lang="en-US" sz="17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children’s teachers completed the Teachers Report Form including the competence part to evaluate academic achievements Bivariate Pearson correlation analyses were performed on the whole sample to verify possible associations between all variables</a:t>
            </a:r>
            <a:r>
              <a:rPr lang="en-US" sz="1700" dirty="0">
                <a:latin typeface="Times New Roman" panose="02020603050405020304" pitchFamily="18" charset="0"/>
                <a:ea typeface="Calibri" panose="020F0502020204030204" pitchFamily="34" charset="0"/>
                <a:cs typeface="Times New Roman" panose="02020603050405020304" pitchFamily="18" charset="0"/>
              </a:rPr>
              <a:t>. </a:t>
            </a:r>
            <a:endParaRPr lang="en-US" sz="1700" dirty="0">
              <a:latin typeface="Times New Roman" panose="02020603050405020304" pitchFamily="18" charset="0"/>
              <a:cs typeface="Times New Roman" panose="02020603050405020304" pitchFamily="18" charset="0"/>
            </a:endParaRPr>
          </a:p>
          <a:p>
            <a:pPr>
              <a:lnSpc>
                <a:spcPct val="110000"/>
              </a:lnSpc>
            </a:pPr>
            <a:endParaRPr lang="en-US" sz="1700" dirty="0"/>
          </a:p>
        </p:txBody>
      </p:sp>
      <p:pic>
        <p:nvPicPr>
          <p:cNvPr id="5" name="Picture 4" descr="Toy plastic numbers">
            <a:extLst>
              <a:ext uri="{FF2B5EF4-FFF2-40B4-BE49-F238E27FC236}">
                <a16:creationId xmlns:a16="http://schemas.microsoft.com/office/drawing/2014/main" id="{C5070836-9288-D222-2BDE-EBE6003BC68E}"/>
              </a:ext>
            </a:extLst>
          </p:cNvPr>
          <p:cNvPicPr>
            <a:picLocks noChangeAspect="1"/>
          </p:cNvPicPr>
          <p:nvPr/>
        </p:nvPicPr>
        <p:blipFill rotWithShape="1">
          <a:blip r:embed="rId3"/>
          <a:srcRect l="24257" r="30415" b="-2"/>
          <a:stretch/>
        </p:blipFill>
        <p:spPr>
          <a:xfrm>
            <a:off x="7534656" y="227"/>
            <a:ext cx="4657039" cy="6858000"/>
          </a:xfrm>
          <a:prstGeom prst="rect">
            <a:avLst/>
          </a:prstGeom>
        </p:spPr>
      </p:pic>
    </p:spTree>
    <p:extLst>
      <p:ext uri="{BB962C8B-B14F-4D97-AF65-F5344CB8AC3E}">
        <p14:creationId xmlns:p14="http://schemas.microsoft.com/office/powerpoint/2010/main" val="2585557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44DD-A206-DD7D-8704-43D6D2A09CB0}"/>
              </a:ext>
            </a:extLst>
          </p:cNvPr>
          <p:cNvSpPr>
            <a:spLocks noGrp="1"/>
          </p:cNvSpPr>
          <p:nvPr>
            <p:ph type="title"/>
          </p:nvPr>
        </p:nvSpPr>
        <p:spPr/>
        <p:txBody>
          <a:bodyPr>
            <a:normAutofit/>
          </a:bodyPr>
          <a:lstStyle/>
          <a:p>
            <a:pPr algn="ctr"/>
            <a:r>
              <a:rPr lang="en-US" dirty="0">
                <a:latin typeface="Times New Roman" panose="02020603050405020304" pitchFamily="18" charset="0"/>
                <a:cs typeface="Times New Roman" panose="02020603050405020304" pitchFamily="18" charset="0"/>
              </a:rPr>
              <a:t>Article 4</a:t>
            </a:r>
            <a:br>
              <a:rPr lang="en-US" dirty="0">
                <a:latin typeface="Times New Roman" panose="02020603050405020304" pitchFamily="18"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How does screen time influence emotional development?</a:t>
            </a:r>
            <a:r>
              <a:rPr lang="en-US"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87390F35-B1AD-C858-92E5-F044E8D4EA8F}"/>
              </a:ext>
            </a:extLst>
          </p:cNvPr>
          <p:cNvSpPr>
            <a:spLocks noGrp="1"/>
          </p:cNvSpPr>
          <p:nvPr>
            <p:ph idx="1"/>
          </p:nvPr>
        </p:nvSpPr>
        <p:spPr>
          <a:xfrm>
            <a:off x="1491715" y="2252430"/>
            <a:ext cx="2240186" cy="3997828"/>
          </a:xfrm>
        </p:spPr>
        <p:txBody>
          <a:bodyPr>
            <a:normAutofit fontScale="85000" lnSpcReduction="20000"/>
          </a:bodyPr>
          <a:lstStyle/>
          <a:p>
            <a:r>
              <a:rPr lang="en-US" u="sng" dirty="0">
                <a:latin typeface="Times New Roman" panose="02020603050405020304" pitchFamily="18" charset="0"/>
                <a:cs typeface="Times New Roman" panose="02020603050405020304" pitchFamily="18" charset="0"/>
              </a:rPr>
              <a:t>Results</a:t>
            </a:r>
          </a:p>
          <a:p>
            <a:pPr marL="0" indent="0">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Bivariate Pearson correlation allows us to see the relationship between the variables in the study. </a:t>
            </a:r>
          </a:p>
          <a:p>
            <a:pPr marL="0" indent="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Notably, children’s screen time increased over time and dysregulation significantly increased from T1 to T2. In addition, math and literacy grades dropped over time.</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B78CAE5A-FB98-A9A8-D6CF-6986AA2B5B85}"/>
              </a:ext>
            </a:extLst>
          </p:cNvPr>
          <p:cNvPicPr>
            <a:picLocks noChangeAspect="1"/>
          </p:cNvPicPr>
          <p:nvPr/>
        </p:nvPicPr>
        <p:blipFill>
          <a:blip r:embed="rId2"/>
          <a:stretch>
            <a:fillRect/>
          </a:stretch>
        </p:blipFill>
        <p:spPr>
          <a:xfrm>
            <a:off x="4013660" y="1885285"/>
            <a:ext cx="7287754" cy="4364973"/>
          </a:xfrm>
          <a:prstGeom prst="rect">
            <a:avLst/>
          </a:prstGeom>
        </p:spPr>
      </p:pic>
    </p:spTree>
    <p:extLst>
      <p:ext uri="{BB962C8B-B14F-4D97-AF65-F5344CB8AC3E}">
        <p14:creationId xmlns:p14="http://schemas.microsoft.com/office/powerpoint/2010/main" val="870051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A97B08B2-0DA5-4B7F-A47D-5C15ECFB0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lourful maths learning objects">
            <a:extLst>
              <a:ext uri="{FF2B5EF4-FFF2-40B4-BE49-F238E27FC236}">
                <a16:creationId xmlns:a16="http://schemas.microsoft.com/office/drawing/2014/main" id="{FA50F76A-2B59-DC89-7760-6E4595CDC550}"/>
              </a:ext>
            </a:extLst>
          </p:cNvPr>
          <p:cNvPicPr>
            <a:picLocks noChangeAspect="1"/>
          </p:cNvPicPr>
          <p:nvPr/>
        </p:nvPicPr>
        <p:blipFill rotWithShape="1">
          <a:blip r:embed="rId3"/>
          <a:srcRect t="13799" r="9091" b="9590"/>
          <a:stretch/>
        </p:blipFill>
        <p:spPr>
          <a:xfrm>
            <a:off x="20" y="227"/>
            <a:ext cx="12191675" cy="6858000"/>
          </a:xfrm>
          <a:prstGeom prst="rect">
            <a:avLst/>
          </a:prstGeom>
        </p:spPr>
      </p:pic>
      <p:pic>
        <p:nvPicPr>
          <p:cNvPr id="8" name="Picture 11">
            <a:extLst>
              <a:ext uri="{FF2B5EF4-FFF2-40B4-BE49-F238E27FC236}">
                <a16:creationId xmlns:a16="http://schemas.microsoft.com/office/drawing/2014/main" id="{19C770FC-6D2D-4B73-8219-CFEB0B146F7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9" name="Picture 13">
            <a:extLst>
              <a:ext uri="{FF2B5EF4-FFF2-40B4-BE49-F238E27FC236}">
                <a16:creationId xmlns:a16="http://schemas.microsoft.com/office/drawing/2014/main" id="{2DD31FDA-BCB5-4B8D-8FB8-8CCF019C9F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1" name="Rectangle 15">
            <a:extLst>
              <a:ext uri="{FF2B5EF4-FFF2-40B4-BE49-F238E27FC236}">
                <a16:creationId xmlns:a16="http://schemas.microsoft.com/office/drawing/2014/main" id="{590A298A-601D-412F-9A93-09DCA9DBE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7">
            <a:extLst>
              <a:ext uri="{FF2B5EF4-FFF2-40B4-BE49-F238E27FC236}">
                <a16:creationId xmlns:a16="http://schemas.microsoft.com/office/drawing/2014/main" id="{7474A3CD-596C-4FAC-8913-C98848CD23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9">
            <a:extLst>
              <a:ext uri="{FF2B5EF4-FFF2-40B4-BE49-F238E27FC236}">
                <a16:creationId xmlns:a16="http://schemas.microsoft.com/office/drawing/2014/main" id="{06A99299-7151-43AF-94CF-2ADA8412B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443147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194240-75E9-A5C2-B213-AFC8DC6C650E}"/>
              </a:ext>
            </a:extLst>
          </p:cNvPr>
          <p:cNvSpPr>
            <a:spLocks noGrp="1"/>
          </p:cNvSpPr>
          <p:nvPr>
            <p:ph type="title"/>
          </p:nvPr>
        </p:nvSpPr>
        <p:spPr>
          <a:xfrm>
            <a:off x="1974738" y="808056"/>
            <a:ext cx="2659944" cy="1225532"/>
          </a:xfrm>
        </p:spPr>
        <p:txBody>
          <a:bodyPr>
            <a:normAutofit/>
          </a:bodyPr>
          <a:lstStyle/>
          <a:p>
            <a:pPr algn="l"/>
            <a:r>
              <a:rPr lang="en-US" sz="2600"/>
              <a:t>Discussion</a:t>
            </a:r>
          </a:p>
        </p:txBody>
      </p:sp>
      <p:sp>
        <p:nvSpPr>
          <p:cNvPr id="3" name="Content Placeholder 2">
            <a:extLst>
              <a:ext uri="{FF2B5EF4-FFF2-40B4-BE49-F238E27FC236}">
                <a16:creationId xmlns:a16="http://schemas.microsoft.com/office/drawing/2014/main" id="{91D85B82-3633-BC5A-771E-5F18A37F0CAC}"/>
              </a:ext>
            </a:extLst>
          </p:cNvPr>
          <p:cNvSpPr>
            <a:spLocks noGrp="1"/>
          </p:cNvSpPr>
          <p:nvPr>
            <p:ph idx="1"/>
          </p:nvPr>
        </p:nvSpPr>
        <p:spPr>
          <a:xfrm>
            <a:off x="1966281" y="2171700"/>
            <a:ext cx="2668401" cy="3878243"/>
          </a:xfrm>
        </p:spPr>
        <p:txBody>
          <a:bodyPr>
            <a:normAutofit/>
          </a:bodyPr>
          <a:lstStyle/>
          <a:p>
            <a:pPr marL="0" indent="0">
              <a:lnSpc>
                <a:spcPct val="110000"/>
              </a:lnSpc>
              <a:buNone/>
            </a:pPr>
            <a:r>
              <a:rPr lang="en-US" sz="1400" b="1">
                <a:latin typeface="Times New Roman" panose="02020603050405020304" pitchFamily="18" charset="0"/>
                <a:cs typeface="Times New Roman" panose="02020603050405020304" pitchFamily="18" charset="0"/>
              </a:rPr>
              <a:t>Findings</a:t>
            </a:r>
          </a:p>
          <a:p>
            <a:pPr marL="0" indent="0">
              <a:lnSpc>
                <a:spcPct val="110000"/>
              </a:lnSpc>
              <a:buNone/>
            </a:pPr>
            <a:r>
              <a:rPr lang="en-US" sz="1400">
                <a:latin typeface="Times New Roman" panose="02020603050405020304" pitchFamily="18" charset="0"/>
                <a:cs typeface="Times New Roman" panose="02020603050405020304" pitchFamily="18" charset="0"/>
              </a:rPr>
              <a:t>All articles show a negative correlation between the variables specified. (screen time vs. cognitive development, language development, sleeping patterns, and emotional development) </a:t>
            </a:r>
          </a:p>
          <a:p>
            <a:pPr marL="0" indent="0">
              <a:lnSpc>
                <a:spcPct val="110000"/>
              </a:lnSpc>
              <a:buNone/>
            </a:pPr>
            <a:r>
              <a:rPr lang="en-US" sz="1400" b="1">
                <a:latin typeface="Times New Roman" panose="02020603050405020304" pitchFamily="18" charset="0"/>
                <a:cs typeface="Times New Roman" panose="02020603050405020304" pitchFamily="18" charset="0"/>
              </a:rPr>
              <a:t>Conclusion</a:t>
            </a:r>
          </a:p>
          <a:p>
            <a:pPr marL="0" indent="0">
              <a:lnSpc>
                <a:spcPct val="110000"/>
              </a:lnSpc>
              <a:buNone/>
            </a:pPr>
            <a:r>
              <a:rPr lang="en-US" sz="1400" b="1">
                <a:latin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Calibri" panose="020F0502020204030204" pitchFamily="34" charset="0"/>
                <a:cs typeface="Times New Roman" panose="02020603050405020304" pitchFamily="18" charset="0"/>
              </a:rPr>
              <a:t>I conclude that high amounts of screen time have a negative effect on development and learning. </a:t>
            </a:r>
          </a:p>
        </p:txBody>
      </p:sp>
      <p:sp>
        <p:nvSpPr>
          <p:cNvPr id="17" name="Rectangle 21">
            <a:extLst>
              <a:ext uri="{FF2B5EF4-FFF2-40B4-BE49-F238E27FC236}">
                <a16:creationId xmlns:a16="http://schemas.microsoft.com/office/drawing/2014/main" id="{09BB4655-F250-4A6F-9526-13AFF6118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3755"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6698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Colourful maths learning objects">
            <a:extLst>
              <a:ext uri="{FF2B5EF4-FFF2-40B4-BE49-F238E27FC236}">
                <a16:creationId xmlns:a16="http://schemas.microsoft.com/office/drawing/2014/main" id="{FA50F76A-2B59-DC89-7760-6E4595CDC550}"/>
              </a:ext>
            </a:extLst>
          </p:cNvPr>
          <p:cNvPicPr>
            <a:picLocks noChangeAspect="1"/>
          </p:cNvPicPr>
          <p:nvPr/>
        </p:nvPicPr>
        <p:blipFill rotWithShape="1">
          <a:blip r:embed="rId2">
            <a:duotone>
              <a:schemeClr val="bg2">
                <a:shade val="45000"/>
                <a:satMod val="135000"/>
              </a:schemeClr>
              <a:prstClr val="white"/>
            </a:duotone>
            <a:alphaModFix amt="25000"/>
          </a:blip>
          <a:srcRect t="5551" r="-1" b="10177"/>
          <a:stretch/>
        </p:blipFill>
        <p:spPr>
          <a:xfrm>
            <a:off x="20" y="227"/>
            <a:ext cx="12191675" cy="6858000"/>
          </a:xfrm>
          <a:prstGeom prst="rect">
            <a:avLst/>
          </a:prstGeom>
        </p:spPr>
      </p:pic>
      <p:sp>
        <p:nvSpPr>
          <p:cNvPr id="2" name="Title 1">
            <a:extLst>
              <a:ext uri="{FF2B5EF4-FFF2-40B4-BE49-F238E27FC236}">
                <a16:creationId xmlns:a16="http://schemas.microsoft.com/office/drawing/2014/main" id="{AB194240-75E9-A5C2-B213-AFC8DC6C650E}"/>
              </a:ext>
            </a:extLst>
          </p:cNvPr>
          <p:cNvSpPr>
            <a:spLocks noGrp="1"/>
          </p:cNvSpPr>
          <p:nvPr>
            <p:ph type="title"/>
          </p:nvPr>
        </p:nvSpPr>
        <p:spPr/>
        <p:txBody>
          <a:bodyPr>
            <a:normAutofit/>
          </a:bodyPr>
          <a:lstStyle/>
          <a:p>
            <a:pPr algn="l"/>
            <a:r>
              <a:rPr lang="en-US"/>
              <a:t>Discussion</a:t>
            </a:r>
          </a:p>
        </p:txBody>
      </p:sp>
      <p:sp>
        <p:nvSpPr>
          <p:cNvPr id="3" name="Content Placeholder 2">
            <a:extLst>
              <a:ext uri="{FF2B5EF4-FFF2-40B4-BE49-F238E27FC236}">
                <a16:creationId xmlns:a16="http://schemas.microsoft.com/office/drawing/2014/main" id="{91D85B82-3633-BC5A-771E-5F18A37F0CAC}"/>
              </a:ext>
            </a:extLst>
          </p:cNvPr>
          <p:cNvSpPr>
            <a:spLocks noGrp="1"/>
          </p:cNvSpPr>
          <p:nvPr>
            <p:ph idx="1"/>
          </p:nvPr>
        </p:nvSpPr>
        <p:spPr>
          <a:xfrm>
            <a:off x="2610579" y="2052116"/>
            <a:ext cx="7959560" cy="3997828"/>
          </a:xfrm>
        </p:spPr>
        <p:txBody>
          <a:bodyPr>
            <a:normAutofit/>
          </a:bodyPr>
          <a:lstStyle/>
          <a:p>
            <a:pPr marL="0" indent="0">
              <a:lnSpc>
                <a:spcPct val="110000"/>
              </a:lnSpc>
              <a:buNone/>
            </a:pPr>
            <a:r>
              <a:rPr lang="en-US" sz="1700" b="1">
                <a:latin typeface="Times New Roman" panose="02020603050405020304" pitchFamily="18" charset="0"/>
                <a:cs typeface="Times New Roman" panose="02020603050405020304" pitchFamily="18" charset="0"/>
              </a:rPr>
              <a:t>Implications</a:t>
            </a:r>
          </a:p>
          <a:p>
            <a:pPr marL="0" indent="0">
              <a:lnSpc>
                <a:spcPct val="110000"/>
              </a:lnSpc>
              <a:buNone/>
            </a:pPr>
            <a:r>
              <a:rPr lang="en-US" sz="1700">
                <a:effectLst/>
                <a:latin typeface="Times New Roman" panose="02020603050405020304" pitchFamily="18" charset="0"/>
                <a:ea typeface="Calibri" panose="020F0502020204030204" pitchFamily="34" charset="0"/>
                <a:cs typeface="Times New Roman" panose="02020603050405020304" pitchFamily="18" charset="0"/>
              </a:rPr>
              <a:t>This information will help me explain to students and parents the negative effects that screen time can play in their lives. It will also help me guide students and parents on what an appropriate amount of screen time can be and how to use technology wisely.  </a:t>
            </a:r>
          </a:p>
          <a:p>
            <a:pPr marL="0" indent="0">
              <a:lnSpc>
                <a:spcPct val="110000"/>
              </a:lnSpc>
              <a:buNone/>
            </a:pPr>
            <a:r>
              <a:rPr lang="en-US" sz="1700" b="1">
                <a:latin typeface="Times New Roman" panose="02020603050405020304" pitchFamily="18" charset="0"/>
                <a:cs typeface="Times New Roman" panose="02020603050405020304" pitchFamily="18" charset="0"/>
              </a:rPr>
              <a:t>Limitations</a:t>
            </a:r>
          </a:p>
          <a:p>
            <a:pPr marL="342900" indent="-342900">
              <a:lnSpc>
                <a:spcPct val="110000"/>
              </a:lnSpc>
              <a:buFont typeface="+mj-lt"/>
              <a:buAutoNum type="arabicPeriod"/>
            </a:pPr>
            <a:r>
              <a:rPr lang="en-US" sz="1700">
                <a:latin typeface="Times New Roman" panose="02020603050405020304" pitchFamily="18" charset="0"/>
                <a:cs typeface="Times New Roman" panose="02020603050405020304" pitchFamily="18" charset="0"/>
              </a:rPr>
              <a:t>	Research questions – more specific/ less questions </a:t>
            </a:r>
          </a:p>
          <a:p>
            <a:pPr marL="342900" indent="-342900">
              <a:lnSpc>
                <a:spcPct val="110000"/>
              </a:lnSpc>
              <a:buFont typeface="+mj-lt"/>
              <a:buAutoNum type="arabicPeriod"/>
            </a:pPr>
            <a:r>
              <a:rPr lang="en-US" sz="1700">
                <a:latin typeface="Times New Roman" panose="02020603050405020304" pitchFamily="18" charset="0"/>
                <a:cs typeface="Times New Roman" panose="02020603050405020304" pitchFamily="18" charset="0"/>
              </a:rPr>
              <a:t>	Articles used for the review</a:t>
            </a:r>
          </a:p>
          <a:p>
            <a:pPr marL="342900" indent="-342900">
              <a:lnSpc>
                <a:spcPct val="110000"/>
              </a:lnSpc>
              <a:buFont typeface="+mj-lt"/>
              <a:buAutoNum type="arabicPeriod"/>
            </a:pPr>
            <a:r>
              <a:rPr lang="en-US" sz="1700">
                <a:latin typeface="Times New Roman" panose="02020603050405020304" pitchFamily="18" charset="0"/>
                <a:cs typeface="Times New Roman" panose="02020603050405020304" pitchFamily="18" charset="0"/>
              </a:rPr>
              <a:t>	Conducting an experimental study with a more relatable sample population</a:t>
            </a:r>
          </a:p>
        </p:txBody>
      </p:sp>
    </p:spTree>
    <p:extLst>
      <p:ext uri="{BB962C8B-B14F-4D97-AF65-F5344CB8AC3E}">
        <p14:creationId xmlns:p14="http://schemas.microsoft.com/office/powerpoint/2010/main" val="1967579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D61F52E4-6B00-451B-A5E1-072C8469C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18"/>
            <a:ext cx="12189867" cy="6860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showing decling performance">
            <a:extLst>
              <a:ext uri="{FF2B5EF4-FFF2-40B4-BE49-F238E27FC236}">
                <a16:creationId xmlns:a16="http://schemas.microsoft.com/office/drawing/2014/main" id="{95ABAA62-6384-AD3F-A9EE-52DCCBBDC553}"/>
              </a:ext>
            </a:extLst>
          </p:cNvPr>
          <p:cNvPicPr>
            <a:picLocks noChangeAspect="1"/>
          </p:cNvPicPr>
          <p:nvPr/>
        </p:nvPicPr>
        <p:blipFill rotWithShape="1">
          <a:blip r:embed="rId3">
            <a:duotone>
              <a:schemeClr val="accent1">
                <a:shade val="45000"/>
                <a:satMod val="135000"/>
              </a:schemeClr>
              <a:prstClr val="white"/>
            </a:duotone>
            <a:alphaModFix amt="35000"/>
          </a:blip>
          <a:srcRect t="1555" r="-1" b="14173"/>
          <a:stretch/>
        </p:blipFill>
        <p:spPr>
          <a:xfrm>
            <a:off x="153" y="10"/>
            <a:ext cx="12191695" cy="6857990"/>
          </a:xfrm>
          <a:prstGeom prst="rect">
            <a:avLst/>
          </a:prstGeom>
        </p:spPr>
      </p:pic>
      <p:pic>
        <p:nvPicPr>
          <p:cNvPr id="41" name="Picture 40">
            <a:extLst>
              <a:ext uri="{FF2B5EF4-FFF2-40B4-BE49-F238E27FC236}">
                <a16:creationId xmlns:a16="http://schemas.microsoft.com/office/drawing/2014/main" id="{B659837C-722E-4BE4-930C-BC22F76E9D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43" name="Picture 42">
            <a:extLst>
              <a:ext uri="{FF2B5EF4-FFF2-40B4-BE49-F238E27FC236}">
                <a16:creationId xmlns:a16="http://schemas.microsoft.com/office/drawing/2014/main" id="{DF6247F4-6B0D-49AE-A731-028F62CB7BA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5" name="Rectangle 44">
            <a:extLst>
              <a:ext uri="{FF2B5EF4-FFF2-40B4-BE49-F238E27FC236}">
                <a16:creationId xmlns:a16="http://schemas.microsoft.com/office/drawing/2014/main" id="{D25A54A1-FB48-4A8B-8EEF-FD15A493A6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0902D7C-B775-495F-9912-485BA89CC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15D033C-155D-454A-91C8-8EF58FAFA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4" y="0"/>
            <a:ext cx="7349109" cy="6858000"/>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1867E4-04D2-EE36-4889-F8AA2DD9AD2C}"/>
              </a:ext>
            </a:extLst>
          </p:cNvPr>
          <p:cNvSpPr>
            <a:spLocks noGrp="1"/>
          </p:cNvSpPr>
          <p:nvPr>
            <p:ph type="title"/>
          </p:nvPr>
        </p:nvSpPr>
        <p:spPr>
          <a:xfrm>
            <a:off x="2288014" y="808056"/>
            <a:ext cx="5264297" cy="1077229"/>
          </a:xfrm>
        </p:spPr>
        <p:txBody>
          <a:bodyPr>
            <a:normAutofit/>
          </a:bodyPr>
          <a:lstStyle/>
          <a:p>
            <a:pPr algn="l"/>
            <a:r>
              <a:rPr lang="en-US" dirty="0">
                <a:latin typeface="Times New Roman" panose="02020603050405020304" pitchFamily="18" charset="0"/>
                <a:cs typeface="Times New Roman" panose="02020603050405020304" pitchFamily="18" charset="0"/>
              </a:rPr>
              <a:t>Learned in class</a:t>
            </a:r>
            <a:endParaRPr lang="en-US">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7CF1E3D-1960-35CB-7E2C-8941EBD6FB08}"/>
              </a:ext>
            </a:extLst>
          </p:cNvPr>
          <p:cNvSpPr>
            <a:spLocks noGrp="1"/>
          </p:cNvSpPr>
          <p:nvPr>
            <p:ph idx="1"/>
          </p:nvPr>
        </p:nvSpPr>
        <p:spPr>
          <a:xfrm>
            <a:off x="2288014" y="2052116"/>
            <a:ext cx="5264297" cy="3997828"/>
          </a:xfrm>
        </p:spPr>
        <p:txBody>
          <a:bodyPr>
            <a:normAutofit/>
          </a:bodyPr>
          <a:lstStyle/>
          <a:p>
            <a:r>
              <a:rPr lang="en-US">
                <a:latin typeface="Times New Roman" panose="02020603050405020304" pitchFamily="18" charset="0"/>
                <a:cs typeface="Times New Roman" panose="02020603050405020304" pitchFamily="18" charset="0"/>
              </a:rPr>
              <a:t>Variables (independent, dependent) </a:t>
            </a:r>
          </a:p>
          <a:p>
            <a:r>
              <a:rPr lang="en-US">
                <a:latin typeface="Times New Roman" panose="02020603050405020304" pitchFamily="18" charset="0"/>
                <a:cs typeface="Times New Roman" panose="02020603050405020304" pitchFamily="18" charset="0"/>
              </a:rPr>
              <a:t>Instruments used to collect data </a:t>
            </a:r>
          </a:p>
          <a:p>
            <a:r>
              <a:rPr lang="en-US">
                <a:latin typeface="Times New Roman" panose="02020603050405020304" pitchFamily="18" charset="0"/>
                <a:cs typeface="Times New Roman" panose="02020603050405020304" pitchFamily="18" charset="0"/>
              </a:rPr>
              <a:t>Sampling </a:t>
            </a:r>
          </a:p>
          <a:p>
            <a:r>
              <a:rPr lang="en-US">
                <a:latin typeface="Times New Roman" panose="02020603050405020304" pitchFamily="18" charset="0"/>
                <a:cs typeface="Times New Roman" panose="02020603050405020304" pitchFamily="18" charset="0"/>
              </a:rPr>
              <a:t>Quantitative vs qualitative</a:t>
            </a:r>
          </a:p>
          <a:p>
            <a:r>
              <a:rPr lang="en-US">
                <a:latin typeface="Times New Roman" panose="02020603050405020304" pitchFamily="18" charset="0"/>
                <a:cs typeface="Times New Roman" panose="02020603050405020304" pitchFamily="18" charset="0"/>
              </a:rPr>
              <a:t>Data analysis</a:t>
            </a:r>
          </a:p>
          <a:p>
            <a:r>
              <a:rPr lang="en-US">
                <a:latin typeface="Times New Roman" panose="02020603050405020304" pitchFamily="18" charset="0"/>
                <a:cs typeface="Times New Roman" panose="02020603050405020304" pitchFamily="18" charset="0"/>
              </a:rPr>
              <a:t>Reliability and validity</a:t>
            </a:r>
          </a:p>
          <a:p>
            <a:endParaRPr lang="en-US"/>
          </a:p>
          <a:p>
            <a:endParaRPr lang="en-US"/>
          </a:p>
          <a:p>
            <a:endParaRPr lang="en-US"/>
          </a:p>
        </p:txBody>
      </p:sp>
      <p:sp>
        <p:nvSpPr>
          <p:cNvPr id="51" name="Rectangle 50">
            <a:extLst>
              <a:ext uri="{FF2B5EF4-FFF2-40B4-BE49-F238E27FC236}">
                <a16:creationId xmlns:a16="http://schemas.microsoft.com/office/drawing/2014/main" id="{F6535188-80DA-471A-84D3-C4CFDE24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6643"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5113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4E7D395-0531-4A17-A276-FDA3EB7792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7801AC0-C9BB-8DC0-8749-1133AD878441}"/>
              </a:ext>
            </a:extLst>
          </p:cNvPr>
          <p:cNvSpPr>
            <a:spLocks noGrp="1"/>
          </p:cNvSpPr>
          <p:nvPr>
            <p:ph type="title"/>
          </p:nvPr>
        </p:nvSpPr>
        <p:spPr>
          <a:xfrm>
            <a:off x="1337191" y="1064365"/>
            <a:ext cx="2856582" cy="3313671"/>
          </a:xfrm>
        </p:spPr>
        <p:txBody>
          <a:bodyPr>
            <a:normAutofit/>
          </a:bodyPr>
          <a:lstStyle/>
          <a:p>
            <a:pPr algn="l"/>
            <a:r>
              <a:rPr lang="en-US">
                <a:solidFill>
                  <a:schemeClr val="bg1"/>
                </a:solidFill>
                <a:latin typeface="Times New Roman" panose="02020603050405020304" pitchFamily="18" charset="0"/>
                <a:cs typeface="Times New Roman" panose="02020603050405020304" pitchFamily="18" charset="0"/>
              </a:rPr>
              <a:t>Introduction</a:t>
            </a:r>
          </a:p>
        </p:txBody>
      </p:sp>
      <p:sp>
        <p:nvSpPr>
          <p:cNvPr id="15" name="Rectangle 14">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B48783E7-8F90-AA19-B021-F3C64D434CCD}"/>
              </a:ext>
            </a:extLst>
          </p:cNvPr>
          <p:cNvGraphicFramePr>
            <a:graphicFrameLocks noGrp="1"/>
          </p:cNvGraphicFramePr>
          <p:nvPr>
            <p:ph idx="1"/>
            <p:extLst>
              <p:ext uri="{D42A27DB-BD31-4B8C-83A1-F6EECF244321}">
                <p14:modId xmlns:p14="http://schemas.microsoft.com/office/powerpoint/2010/main" val="2776878787"/>
              </p:ext>
            </p:extLst>
          </p:nvPr>
        </p:nvGraphicFramePr>
        <p:xfrm>
          <a:off x="5507182" y="897534"/>
          <a:ext cx="5889686" cy="531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031814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4E7D395-0531-4A17-A276-FDA3EB7792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59C8C94-F3E6-50CF-CEBC-DBC21D725CEF}"/>
              </a:ext>
            </a:extLst>
          </p:cNvPr>
          <p:cNvSpPr>
            <a:spLocks noGrp="1"/>
          </p:cNvSpPr>
          <p:nvPr>
            <p:ph type="title"/>
          </p:nvPr>
        </p:nvSpPr>
        <p:spPr>
          <a:xfrm>
            <a:off x="1337190" y="1064365"/>
            <a:ext cx="3460553" cy="3313671"/>
          </a:xfrm>
        </p:spPr>
        <p:txBody>
          <a:bodyPr>
            <a:normAutofit/>
          </a:bodyPr>
          <a:lstStyle/>
          <a:p>
            <a:pPr algn="l"/>
            <a:r>
              <a:rPr lang="en-US" dirty="0">
                <a:solidFill>
                  <a:schemeClr val="bg1"/>
                </a:solidFill>
                <a:latin typeface="Times New Roman" panose="02020603050405020304" pitchFamily="18" charset="0"/>
                <a:cs typeface="Times New Roman" panose="02020603050405020304" pitchFamily="18" charset="0"/>
              </a:rPr>
              <a:t>Research Questions</a:t>
            </a:r>
          </a:p>
        </p:txBody>
      </p:sp>
      <p:sp>
        <p:nvSpPr>
          <p:cNvPr id="15" name="Rectangle 14">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01E622B4-AA03-0729-CBB4-CA8A12727CF0}"/>
              </a:ext>
            </a:extLst>
          </p:cNvPr>
          <p:cNvGraphicFramePr>
            <a:graphicFrameLocks noGrp="1"/>
          </p:cNvGraphicFramePr>
          <p:nvPr>
            <p:ph idx="1"/>
            <p:extLst>
              <p:ext uri="{D42A27DB-BD31-4B8C-83A1-F6EECF244321}">
                <p14:modId xmlns:p14="http://schemas.microsoft.com/office/powerpoint/2010/main" val="62198342"/>
              </p:ext>
            </p:extLst>
          </p:nvPr>
        </p:nvGraphicFramePr>
        <p:xfrm>
          <a:off x="5507182" y="897534"/>
          <a:ext cx="5889686" cy="531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496111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EDFD2F-1480-498D-9A62-BA55B14A3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2D381FB-9400-4C85-9074-8D2C4A88D8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048C39C2-D375-4197-8882-9EBD58C853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C306EEC9-6E83-4555-A9D3-7910ED27B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86F7B80-3B04-4C72-BA77-E34EF7FAC9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D1AC6C6-FE68-4B13-BFCF-D0E8B3D81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9C8C94-F3E6-50CF-CEBC-DBC21D725CEF}"/>
              </a:ext>
            </a:extLst>
          </p:cNvPr>
          <p:cNvSpPr>
            <a:spLocks noGrp="1"/>
          </p:cNvSpPr>
          <p:nvPr>
            <p:ph type="title"/>
          </p:nvPr>
        </p:nvSpPr>
        <p:spPr>
          <a:xfrm>
            <a:off x="1964445" y="808056"/>
            <a:ext cx="2668106" cy="1077229"/>
          </a:xfrm>
        </p:spPr>
        <p:txBody>
          <a:bodyPr>
            <a:normAutofit/>
          </a:bodyPr>
          <a:lstStyle/>
          <a:p>
            <a:pPr algn="l"/>
            <a:r>
              <a:rPr lang="en-US" sz="2800" dirty="0">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id="{17B8BB05-A0AB-DFE0-E616-5E532F6B18A7}"/>
              </a:ext>
            </a:extLst>
          </p:cNvPr>
          <p:cNvSpPr>
            <a:spLocks noGrp="1"/>
          </p:cNvSpPr>
          <p:nvPr>
            <p:ph idx="1"/>
          </p:nvPr>
        </p:nvSpPr>
        <p:spPr>
          <a:xfrm>
            <a:off x="1438085" y="1427179"/>
            <a:ext cx="3749656" cy="4887896"/>
          </a:xfrm>
        </p:spPr>
        <p:txBody>
          <a:bodyPr>
            <a:normAutofit/>
          </a:bodyPr>
          <a:lstStyle/>
          <a:p>
            <a:pPr marL="0" indent="0">
              <a:lnSpc>
                <a:spcPct val="110000"/>
              </a:lnSpc>
              <a:buNone/>
            </a:pPr>
            <a:r>
              <a:rPr lang="en-US" sz="1400" u="sng" dirty="0">
                <a:latin typeface="Times New Roman" panose="02020603050405020304" pitchFamily="18" charset="0"/>
                <a:cs typeface="Times New Roman" panose="02020603050405020304" pitchFamily="18" charset="0"/>
              </a:rPr>
              <a:t>Background/existing Knowledge-</a:t>
            </a:r>
          </a:p>
          <a:p>
            <a:pPr>
              <a:lnSpc>
                <a:spcPct val="110000"/>
              </a:lnSpc>
            </a:pPr>
            <a:r>
              <a:rPr lang="en-US" sz="1200" u="sng"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Early education is my area of expertise and through previous classes , I have come across the importance of early education. Such as activist Diane Ravitch, who was an assistant secretary of education for the United States mentions that the federal government should invest in early childhood education. </a:t>
            </a:r>
          </a:p>
          <a:p>
            <a:pPr>
              <a:lnSpc>
                <a:spcPct val="110000"/>
              </a:lnSpc>
            </a:pPr>
            <a:r>
              <a:rPr lang="en-US" sz="1200" dirty="0">
                <a:latin typeface="Times New Roman" panose="02020603050405020304" pitchFamily="18" charset="0"/>
                <a:cs typeface="Times New Roman" panose="02020603050405020304" pitchFamily="18" charset="0"/>
              </a:rPr>
              <a:t>Article investigates the impact of early childhood</a:t>
            </a:r>
          </a:p>
          <a:p>
            <a:pPr marL="0" indent="0">
              <a:lnSpc>
                <a:spcPct val="110000"/>
              </a:lnSpc>
              <a:buNone/>
            </a:pPr>
            <a:endParaRPr lang="en-US" sz="1200" dirty="0">
              <a:latin typeface="Times New Roman" panose="02020603050405020304" pitchFamily="18" charset="0"/>
              <a:cs typeface="Times New Roman" panose="02020603050405020304" pitchFamily="18" charset="0"/>
            </a:endParaRPr>
          </a:p>
          <a:p>
            <a:pPr lvl="1">
              <a:lnSpc>
                <a:spcPct val="110000"/>
              </a:lnSpc>
            </a:pPr>
            <a:endParaRPr lang="en-US" sz="1200" u="sng" dirty="0">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7E2C0214-1438-4F5F-8BB7-847D7B2B3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151" y="0"/>
            <a:ext cx="595084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8A08044-AAD5-5767-EE11-368F91EEAF76}"/>
              </a:ext>
            </a:extLst>
          </p:cNvPr>
          <p:cNvPicPr>
            <a:picLocks noChangeAspect="1"/>
          </p:cNvPicPr>
          <p:nvPr/>
        </p:nvPicPr>
        <p:blipFill>
          <a:blip r:embed="rId5"/>
          <a:stretch>
            <a:fillRect/>
          </a:stretch>
        </p:blipFill>
        <p:spPr>
          <a:xfrm>
            <a:off x="5756053" y="1665158"/>
            <a:ext cx="5303975" cy="3527143"/>
          </a:xfrm>
          <a:prstGeom prst="rect">
            <a:avLst/>
          </a:prstGeom>
          <a:ln w="12700">
            <a:noFill/>
          </a:ln>
        </p:spPr>
      </p:pic>
      <p:sp>
        <p:nvSpPr>
          <p:cNvPr id="23" name="Rectangle 22">
            <a:extLst>
              <a:ext uri="{FF2B5EF4-FFF2-40B4-BE49-F238E27FC236}">
                <a16:creationId xmlns:a16="http://schemas.microsoft.com/office/drawing/2014/main" id="{41CFFB3C-DBCC-498B-B635-CD1FA730D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6044" y="240175"/>
            <a:ext cx="5461080" cy="6371837"/>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BB289EA-43E0-4FC3-A38C-8168D8F18A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6444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97B08B2-0DA5-4B7F-A47D-5C15ECFB0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showing decling performance">
            <a:extLst>
              <a:ext uri="{FF2B5EF4-FFF2-40B4-BE49-F238E27FC236}">
                <a16:creationId xmlns:a16="http://schemas.microsoft.com/office/drawing/2014/main" id="{E9E80855-826E-F81B-5279-324329F6973E}"/>
              </a:ext>
            </a:extLst>
          </p:cNvPr>
          <p:cNvPicPr>
            <a:picLocks noChangeAspect="1"/>
          </p:cNvPicPr>
          <p:nvPr/>
        </p:nvPicPr>
        <p:blipFill rotWithShape="1">
          <a:blip r:embed="rId3"/>
          <a:srcRect t="9803" r="9091" b="13586"/>
          <a:stretch/>
        </p:blipFill>
        <p:spPr>
          <a:xfrm>
            <a:off x="20" y="227"/>
            <a:ext cx="12191675" cy="6858000"/>
          </a:xfrm>
          <a:prstGeom prst="rect">
            <a:avLst/>
          </a:prstGeom>
        </p:spPr>
      </p:pic>
      <p:pic>
        <p:nvPicPr>
          <p:cNvPr id="12" name="Picture 11">
            <a:extLst>
              <a:ext uri="{FF2B5EF4-FFF2-40B4-BE49-F238E27FC236}">
                <a16:creationId xmlns:a16="http://schemas.microsoft.com/office/drawing/2014/main" id="{19C770FC-6D2D-4B73-8219-CFEB0B146F7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2DD31FDA-BCB5-4B8D-8FB8-8CCF019C9F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590A298A-601D-412F-9A93-09DCA9DBE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474A3CD-596C-4FAC-8913-C98848CD23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A99299-7151-43AF-94CF-2ADA8412B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443147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05DD26-F6BD-6F1E-C212-20D3BCC48E5B}"/>
              </a:ext>
            </a:extLst>
          </p:cNvPr>
          <p:cNvSpPr>
            <a:spLocks noGrp="1"/>
          </p:cNvSpPr>
          <p:nvPr>
            <p:ph type="title"/>
          </p:nvPr>
        </p:nvSpPr>
        <p:spPr>
          <a:xfrm>
            <a:off x="1974738" y="808056"/>
            <a:ext cx="2659944" cy="1225532"/>
          </a:xfrm>
        </p:spPr>
        <p:txBody>
          <a:bodyPr>
            <a:normAutofit/>
          </a:bodyPr>
          <a:lstStyle/>
          <a:p>
            <a:pPr algn="l"/>
            <a:r>
              <a:rPr lang="en-US" sz="2600">
                <a:latin typeface="Times New Roman" panose="02020603050405020304" pitchFamily="18" charset="0"/>
                <a:cs typeface="Times New Roman" panose="02020603050405020304" pitchFamily="18" charset="0"/>
              </a:rPr>
              <a:t>Methods for finding the articles </a:t>
            </a:r>
          </a:p>
        </p:txBody>
      </p:sp>
      <p:sp>
        <p:nvSpPr>
          <p:cNvPr id="3" name="Content Placeholder 2">
            <a:extLst>
              <a:ext uri="{FF2B5EF4-FFF2-40B4-BE49-F238E27FC236}">
                <a16:creationId xmlns:a16="http://schemas.microsoft.com/office/drawing/2014/main" id="{CFE928C2-AACE-54A8-8A19-216BDC7ACB4E}"/>
              </a:ext>
            </a:extLst>
          </p:cNvPr>
          <p:cNvSpPr>
            <a:spLocks noGrp="1"/>
          </p:cNvSpPr>
          <p:nvPr>
            <p:ph idx="1"/>
          </p:nvPr>
        </p:nvSpPr>
        <p:spPr>
          <a:xfrm>
            <a:off x="1966281" y="2171700"/>
            <a:ext cx="2668401" cy="3878243"/>
          </a:xfrm>
        </p:spPr>
        <p:txBody>
          <a:bodyPr>
            <a:normAutofit/>
          </a:bodyPr>
          <a:lstStyle/>
          <a:p>
            <a:pPr marL="0" indent="0">
              <a:lnSpc>
                <a:spcPct val="110000"/>
              </a:lnSpc>
              <a:buNone/>
            </a:pPr>
            <a:r>
              <a:rPr lang="en-US" sz="1400">
                <a:effectLst/>
                <a:latin typeface="Times New Roman" panose="02020603050405020304" pitchFamily="18" charset="0"/>
                <a:ea typeface="Calibri" panose="020F0502020204030204" pitchFamily="34" charset="0"/>
                <a:cs typeface="Times New Roman" panose="02020603050405020304" pitchFamily="18" charset="0"/>
              </a:rPr>
              <a:t>Information was gathered from different peer reviewed articles that were found in ERIC and Google Scholar. The articles were chosen based on their relativity to the research questions. Abstracts were read for various articles to identify the relationship between variables associated with the research questions. There were four studies that were selected based on their research methods and results that were found very relatable to the research.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pPr>
            <a:endParaRPr lang="en-US" sz="1400"/>
          </a:p>
        </p:txBody>
      </p:sp>
      <p:sp>
        <p:nvSpPr>
          <p:cNvPr id="22" name="Rectangle 21">
            <a:extLst>
              <a:ext uri="{FF2B5EF4-FFF2-40B4-BE49-F238E27FC236}">
                <a16:creationId xmlns:a16="http://schemas.microsoft.com/office/drawing/2014/main" id="{09BB4655-F250-4A6F-9526-13AFF6118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3755"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0333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44DD-A206-DD7D-8704-43D6D2A09CB0}"/>
              </a:ext>
            </a:extLst>
          </p:cNvPr>
          <p:cNvSpPr>
            <a:spLocks noGrp="1"/>
          </p:cNvSpPr>
          <p:nvPr>
            <p:ph type="title"/>
          </p:nvPr>
        </p:nvSpPr>
        <p:spPr/>
        <p:txBody>
          <a:bodyPr>
            <a:normAutofit/>
          </a:bodyPr>
          <a:lstStyle/>
          <a:p>
            <a:pPr algn="ctr"/>
            <a:r>
              <a:rPr lang="en-US" dirty="0">
                <a:latin typeface="Times New Roman" panose="02020603050405020304" pitchFamily="18" charset="0"/>
                <a:cs typeface="Times New Roman" panose="02020603050405020304" pitchFamily="18" charset="0"/>
              </a:rPr>
              <a:t>Article 1</a:t>
            </a:r>
            <a:br>
              <a:rPr lang="en-US" dirty="0">
                <a:latin typeface="Times New Roman" panose="02020603050405020304" pitchFamily="18"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How does screen time affect cognitive development?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7390F35-B1AD-C858-92E5-F044E8D4EA8F}"/>
              </a:ext>
            </a:extLst>
          </p:cNvPr>
          <p:cNvSpPr>
            <a:spLocks noGrp="1"/>
          </p:cNvSpPr>
          <p:nvPr>
            <p:ph idx="1"/>
          </p:nvPr>
        </p:nvSpPr>
        <p:spPr>
          <a:xfrm>
            <a:off x="1987787" y="1670629"/>
            <a:ext cx="5927488" cy="3997828"/>
          </a:xfrm>
        </p:spPr>
        <p:txBody>
          <a:bodyPr/>
          <a:lstStyle/>
          <a:p>
            <a:pPr marL="0" indent="0">
              <a:buNone/>
            </a:pPr>
            <a:r>
              <a:rPr lang="en-US" dirty="0">
                <a:latin typeface="Times New Roman" panose="02020603050405020304" pitchFamily="18" charset="0"/>
                <a:cs typeface="Times New Roman" panose="02020603050405020304" pitchFamily="18" charset="0"/>
              </a:rPr>
              <a:t>Methods</a:t>
            </a:r>
          </a:p>
          <a:p>
            <a:pPr marL="0" indent="0">
              <a:buNone/>
            </a:pPr>
            <a:r>
              <a:rPr lang="en-US" dirty="0">
                <a:latin typeface="Times New Roman" panose="02020603050405020304" pitchFamily="18" charset="0"/>
                <a:cs typeface="Times New Roman" panose="02020603050405020304" pitchFamily="18" charset="0"/>
              </a:rPr>
              <a:t>Participants were 97 preschoolers ages 3-5 in Alberta and Ontario Canada. The amount of screen time was assessed by using a parental questionnaire. Cognitive development was evaluated by examining expressive vocabulary and working memory. These were evaluated by using an Early Years Toolbox with the task of “Mr. Ant.”  Statistical analysis was performed by using SPSS version 26.0. Null models were used to find correlation between cognitive development and screen time. </a:t>
            </a:r>
          </a:p>
        </p:txBody>
      </p:sp>
      <p:pic>
        <p:nvPicPr>
          <p:cNvPr id="1026" name="Picture 2" descr="Download">
            <a:extLst>
              <a:ext uri="{FF2B5EF4-FFF2-40B4-BE49-F238E27FC236}">
                <a16:creationId xmlns:a16="http://schemas.microsoft.com/office/drawing/2014/main" id="{43411CC5-E6B6-28B2-B170-338C5F217C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275" y="2437643"/>
            <a:ext cx="3289300" cy="246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697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44DD-A206-DD7D-8704-43D6D2A09CB0}"/>
              </a:ext>
            </a:extLst>
          </p:cNvPr>
          <p:cNvSpPr>
            <a:spLocks noGrp="1"/>
          </p:cNvSpPr>
          <p:nvPr>
            <p:ph type="title"/>
          </p:nvPr>
        </p:nvSpPr>
        <p:spPr/>
        <p:txBody>
          <a:bodyPr>
            <a:normAutofit/>
          </a:bodyPr>
          <a:lstStyle/>
          <a:p>
            <a:pPr algn="ctr"/>
            <a:r>
              <a:rPr lang="en-US" dirty="0"/>
              <a:t>Article 1</a:t>
            </a:r>
            <a:br>
              <a:rPr lang="en-US" dirty="0"/>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How does screen time affect cognitive development?</a:t>
            </a:r>
            <a:endParaRPr lang="en-US" dirty="0"/>
          </a:p>
        </p:txBody>
      </p:sp>
      <p:sp>
        <p:nvSpPr>
          <p:cNvPr id="3" name="Content Placeholder 2">
            <a:extLst>
              <a:ext uri="{FF2B5EF4-FFF2-40B4-BE49-F238E27FC236}">
                <a16:creationId xmlns:a16="http://schemas.microsoft.com/office/drawing/2014/main" id="{87390F35-B1AD-C858-92E5-F044E8D4EA8F}"/>
              </a:ext>
            </a:extLst>
          </p:cNvPr>
          <p:cNvSpPr>
            <a:spLocks noGrp="1"/>
          </p:cNvSpPr>
          <p:nvPr>
            <p:ph idx="1"/>
          </p:nvPr>
        </p:nvSpPr>
        <p:spPr>
          <a:xfrm>
            <a:off x="2773599" y="1742066"/>
            <a:ext cx="2669939" cy="3997828"/>
          </a:xfrm>
        </p:spPr>
        <p:txBody>
          <a:bodyPr>
            <a:normAutofit fontScale="85000" lnSpcReduction="10000"/>
          </a:bodyPr>
          <a:lstStyle/>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Results:</a:t>
            </a:r>
          </a:p>
          <a:p>
            <a:pPr marL="0" indent="0">
              <a:buNone/>
            </a:pPr>
            <a:r>
              <a:rPr lang="en-US" sz="1400" dirty="0">
                <a:latin typeface="Times New Roman" panose="02020603050405020304" pitchFamily="18" charset="0"/>
                <a:cs typeface="Times New Roman" panose="02020603050405020304" pitchFamily="18" charset="0"/>
              </a:rPr>
              <a:t>The P Value allows us to distinguish the </a:t>
            </a:r>
            <a:r>
              <a:rPr lang="en-US" sz="1400" b="0" i="0" dirty="0">
                <a:effectLst/>
                <a:latin typeface="Times New Roman" panose="02020603050405020304" pitchFamily="18" charset="0"/>
                <a:cs typeface="Times New Roman" panose="02020603050405020304" pitchFamily="18" charset="0"/>
              </a:rPr>
              <a:t>probability under the assumption of no effect or no difference (null hypothesis.)</a:t>
            </a:r>
          </a:p>
          <a:p>
            <a:pPr marL="0" indent="0">
              <a:buNone/>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None of the screen time variables were associated with expressive vocabulary. Regarding working memory, there were no significant associations for TV time or VG time. However, higher total screen time was associated with lower odds of having better working memory. </a:t>
            </a:r>
            <a:r>
              <a:rPr lang="en-US" sz="1400" dirty="0">
                <a:latin typeface="Times New Roman" panose="02020603050405020304" pitchFamily="18" charset="0"/>
                <a:ea typeface="Calibri" panose="020F0502020204030204" pitchFamily="34" charset="0"/>
                <a:cs typeface="Times New Roman" panose="02020603050405020304" pitchFamily="18" charset="0"/>
              </a:rPr>
              <a:t>Working memory has a huge impact on the ability to learn. </a:t>
            </a:r>
            <a:endParaRPr lang="en-US" sz="1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3BD14D5-D940-3609-2048-73696B6426A5}"/>
              </a:ext>
            </a:extLst>
          </p:cNvPr>
          <p:cNvPicPr>
            <a:picLocks noChangeAspect="1"/>
          </p:cNvPicPr>
          <p:nvPr/>
        </p:nvPicPr>
        <p:blipFill>
          <a:blip r:embed="rId2"/>
          <a:stretch>
            <a:fillRect/>
          </a:stretch>
        </p:blipFill>
        <p:spPr>
          <a:xfrm>
            <a:off x="5443538" y="1885285"/>
            <a:ext cx="5872162" cy="4164659"/>
          </a:xfrm>
          <a:prstGeom prst="rect">
            <a:avLst/>
          </a:prstGeom>
        </p:spPr>
      </p:pic>
    </p:spTree>
    <p:extLst>
      <p:ext uri="{BB962C8B-B14F-4D97-AF65-F5344CB8AC3E}">
        <p14:creationId xmlns:p14="http://schemas.microsoft.com/office/powerpoint/2010/main" val="2924459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44DD-A206-DD7D-8704-43D6D2A09CB0}"/>
              </a:ext>
            </a:extLst>
          </p:cNvPr>
          <p:cNvSpPr>
            <a:spLocks noGrp="1"/>
          </p:cNvSpPr>
          <p:nvPr>
            <p:ph type="title"/>
          </p:nvPr>
        </p:nvSpPr>
        <p:spPr>
          <a:xfrm>
            <a:off x="1974738" y="808056"/>
            <a:ext cx="4986954" cy="1077229"/>
          </a:xfrm>
        </p:spPr>
        <p:txBody>
          <a:bodyPr>
            <a:normAutofit/>
          </a:bodyPr>
          <a:lstStyle/>
          <a:p>
            <a:pPr algn="l"/>
            <a:r>
              <a:rPr lang="en-US" sz="1600">
                <a:latin typeface="Times New Roman" panose="02020603050405020304" pitchFamily="18" charset="0"/>
                <a:cs typeface="Times New Roman" panose="02020603050405020304" pitchFamily="18" charset="0"/>
              </a:rPr>
              <a:t>Article 2</a:t>
            </a:r>
            <a:br>
              <a:rPr lang="en-US" sz="1600">
                <a:latin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Calibri" panose="020F0502020204030204" pitchFamily="34" charset="0"/>
                <a:cs typeface="Times New Roman" panose="02020603050405020304" pitchFamily="18" charset="0"/>
              </a:rPr>
              <a:t>How does screen time affect language development?</a:t>
            </a:r>
            <a:br>
              <a:rPr lang="en-US" sz="1600">
                <a:effectLst/>
                <a:latin typeface="Times New Roman" panose="02020603050405020304" pitchFamily="18" charset="0"/>
                <a:ea typeface="Calibri" panose="020F0502020204030204" pitchFamily="34" charset="0"/>
                <a:cs typeface="Times New Roman" panose="02020603050405020304" pitchFamily="18" charset="0"/>
              </a:rPr>
            </a:br>
            <a:endParaRPr lang="en-US" sz="160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7390F35-B1AD-C858-92E5-F044E8D4EA8F}"/>
              </a:ext>
            </a:extLst>
          </p:cNvPr>
          <p:cNvSpPr>
            <a:spLocks noGrp="1"/>
          </p:cNvSpPr>
          <p:nvPr>
            <p:ph idx="1"/>
          </p:nvPr>
        </p:nvSpPr>
        <p:spPr>
          <a:xfrm>
            <a:off x="1974739" y="2052116"/>
            <a:ext cx="4901548" cy="3997828"/>
          </a:xfrm>
        </p:spPr>
        <p:txBody>
          <a:bodyPr>
            <a:normAutofit/>
          </a:bodyPr>
          <a:lstStyle/>
          <a:p>
            <a:pPr>
              <a:lnSpc>
                <a:spcPct val="110000"/>
              </a:lnSpc>
            </a:pPr>
            <a:r>
              <a:rPr lang="en-US" sz="1700" dirty="0"/>
              <a:t>Methods</a:t>
            </a:r>
          </a:p>
          <a:p>
            <a:pPr marL="0" indent="0">
              <a:lnSpc>
                <a:spcPct val="110000"/>
              </a:lnSpc>
              <a:buNone/>
            </a:pP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Participants were 164 monolingual Finnish-speaking children aged 2.5 to 4.1 and their mothers. Mothers completed “The Screen Time Questionnaire” to evaluate the children's screen time. </a:t>
            </a:r>
            <a:r>
              <a:rPr lang="en-US" sz="1700" dirty="0">
                <a:effectLst/>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L</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anguage development was measured by lexical, phonological, morphological, repetitive, and general abilities using a Finnish version of the MacArthur Communicative Development Inventories III to conduct a phonology and morphology tests.  IBM SPSS statistics, version 26 for Windows was used to analyze the data. The level of significance was 0.05 in all the analyses.</a:t>
            </a:r>
          </a:p>
          <a:p>
            <a:pPr marL="0" indent="0">
              <a:lnSpc>
                <a:spcPct val="110000"/>
              </a:lnSpc>
              <a:buNone/>
            </a:pPr>
            <a:endParaRPr lang="en-US" sz="1700" dirty="0"/>
          </a:p>
        </p:txBody>
      </p:sp>
      <p:pic>
        <p:nvPicPr>
          <p:cNvPr id="5" name="Picture 4" descr="Drawings on colourful paper">
            <a:extLst>
              <a:ext uri="{FF2B5EF4-FFF2-40B4-BE49-F238E27FC236}">
                <a16:creationId xmlns:a16="http://schemas.microsoft.com/office/drawing/2014/main" id="{CF377E47-95A9-F929-102D-9796170DF9D6}"/>
              </a:ext>
            </a:extLst>
          </p:cNvPr>
          <p:cNvPicPr>
            <a:picLocks noChangeAspect="1"/>
          </p:cNvPicPr>
          <p:nvPr/>
        </p:nvPicPr>
        <p:blipFill rotWithShape="1">
          <a:blip r:embed="rId3"/>
          <a:srcRect l="17207" r="37464" b="-2"/>
          <a:stretch/>
        </p:blipFill>
        <p:spPr>
          <a:xfrm>
            <a:off x="7534656" y="227"/>
            <a:ext cx="4657039" cy="6858000"/>
          </a:xfrm>
          <a:prstGeom prst="rect">
            <a:avLst/>
          </a:prstGeom>
        </p:spPr>
      </p:pic>
    </p:spTree>
    <p:extLst>
      <p:ext uri="{BB962C8B-B14F-4D97-AF65-F5344CB8AC3E}">
        <p14:creationId xmlns:p14="http://schemas.microsoft.com/office/powerpoint/2010/main" val="43265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44DD-A206-DD7D-8704-43D6D2A09CB0}"/>
              </a:ext>
            </a:extLst>
          </p:cNvPr>
          <p:cNvSpPr>
            <a:spLocks noGrp="1"/>
          </p:cNvSpPr>
          <p:nvPr>
            <p:ph type="title"/>
          </p:nvPr>
        </p:nvSpPr>
        <p:spPr>
          <a:xfrm>
            <a:off x="2692703" y="360813"/>
            <a:ext cx="7958331" cy="1077229"/>
          </a:xfrm>
        </p:spPr>
        <p:txBody>
          <a:bodyPr>
            <a:normAutofit fontScale="90000"/>
          </a:bodyPr>
          <a:lstStyle/>
          <a:p>
            <a:pPr algn="ctr"/>
            <a:r>
              <a:rPr lang="en-US" dirty="0"/>
              <a:t>Article 2</a:t>
            </a:r>
            <a:br>
              <a:rPr lang="en-US" dirty="0"/>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How does screen time affect language development?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7390F35-B1AD-C858-92E5-F044E8D4EA8F}"/>
              </a:ext>
            </a:extLst>
          </p:cNvPr>
          <p:cNvSpPr>
            <a:spLocks noGrp="1"/>
          </p:cNvSpPr>
          <p:nvPr>
            <p:ph idx="1"/>
          </p:nvPr>
        </p:nvSpPr>
        <p:spPr>
          <a:xfrm>
            <a:off x="2773599" y="2052116"/>
            <a:ext cx="1734136" cy="3997828"/>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Results </a:t>
            </a:r>
          </a:p>
          <a:p>
            <a:pPr marL="0" indent="0">
              <a:buNone/>
            </a:pPr>
            <a:r>
              <a:rPr lang="en-US" dirty="0">
                <a:latin typeface="Times New Roman" panose="02020603050405020304" pitchFamily="18" charset="0"/>
                <a:cs typeface="Times New Roman" panose="02020603050405020304" pitchFamily="18" charset="0"/>
              </a:rPr>
              <a:t>Negative relationship between the variables.  </a:t>
            </a:r>
          </a:p>
          <a:p>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Picture 3">
            <a:extLst>
              <a:ext uri="{FF2B5EF4-FFF2-40B4-BE49-F238E27FC236}">
                <a16:creationId xmlns:a16="http://schemas.microsoft.com/office/drawing/2014/main" id="{CFAADEF2-F238-C911-7D58-394C391D2327}"/>
              </a:ext>
            </a:extLst>
          </p:cNvPr>
          <p:cNvPicPr>
            <a:picLocks noChangeAspect="1"/>
          </p:cNvPicPr>
          <p:nvPr/>
        </p:nvPicPr>
        <p:blipFill>
          <a:blip r:embed="rId2"/>
          <a:stretch>
            <a:fillRect/>
          </a:stretch>
        </p:blipFill>
        <p:spPr>
          <a:xfrm>
            <a:off x="4527733" y="1628442"/>
            <a:ext cx="6716529" cy="4286583"/>
          </a:xfrm>
          <a:prstGeom prst="rect">
            <a:avLst/>
          </a:prstGeom>
        </p:spPr>
      </p:pic>
    </p:spTree>
    <p:extLst>
      <p:ext uri="{BB962C8B-B14F-4D97-AF65-F5344CB8AC3E}">
        <p14:creationId xmlns:p14="http://schemas.microsoft.com/office/powerpoint/2010/main" val="25694311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{A139748D-1670-EB44-8D33-DC2DAEFA6DE7}tf16401378</Template>
  <TotalTime>753</TotalTime>
  <Words>985</Words>
  <Application>Microsoft Macintosh PowerPoint</Application>
  <PresentationFormat>Widescreen</PresentationFormat>
  <Paragraphs>62</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MS Shell Dlg 2</vt:lpstr>
      <vt:lpstr>Times</vt:lpstr>
      <vt:lpstr>Times New Roman</vt:lpstr>
      <vt:lpstr>Wingdings</vt:lpstr>
      <vt:lpstr>Wingdings 3</vt:lpstr>
      <vt:lpstr>Madison</vt:lpstr>
      <vt:lpstr>EDFR 6300 Final Project Rubi Perez </vt:lpstr>
      <vt:lpstr>Introduction</vt:lpstr>
      <vt:lpstr>Research Questions</vt:lpstr>
      <vt:lpstr>Introduction</vt:lpstr>
      <vt:lpstr>Methods for finding the articles </vt:lpstr>
      <vt:lpstr>Article 1 How does screen time affect cognitive development?</vt:lpstr>
      <vt:lpstr>Article 1 How does screen time affect cognitive development?</vt:lpstr>
      <vt:lpstr>Article 2 How does screen time affect language development? </vt:lpstr>
      <vt:lpstr>Article 2 How does screen time affect language development? </vt:lpstr>
      <vt:lpstr>Article 3 How does screen time influence sleep patterns? </vt:lpstr>
      <vt:lpstr>Article 3 How does screen time influence sleep patterns? </vt:lpstr>
      <vt:lpstr>Article 4 How does screen time influence emotional development? </vt:lpstr>
      <vt:lpstr>Article 4 How does screen time influence emotional development? </vt:lpstr>
      <vt:lpstr>Discussion</vt:lpstr>
      <vt:lpstr>Discussion</vt:lpstr>
      <vt:lpstr>Learned in class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EDFR 3200 Final Project</dc:title>
  <dc:creator>Rubi Perez</dc:creator>
  <cp:lastModifiedBy>Rubi Perez</cp:lastModifiedBy>
  <cp:revision>12</cp:revision>
  <dcterms:created xsi:type="dcterms:W3CDTF">2023-10-10T14:53:17Z</dcterms:created>
  <dcterms:modified xsi:type="dcterms:W3CDTF">2023-10-11T03:26:46Z</dcterms:modified>
</cp:coreProperties>
</file>